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2" r:id="rId9"/>
    <p:sldId id="264" r:id="rId10"/>
    <p:sldId id="266"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5" d="100"/>
          <a:sy n="115" d="100"/>
        </p:scale>
        <p:origin x="14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6/19/2018</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6/19/2018</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6/19/2018</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6/19/2018</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6/19/2018</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7.xml"/><Relationship Id="rId6" Type="http://schemas.openxmlformats.org/officeDocument/2006/relationships/image" Target="../media/image12.jpg"/><Relationship Id="rId5" Type="http://schemas.openxmlformats.org/officeDocument/2006/relationships/image" Target="../media/image11.jpg"/><Relationship Id="rId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E" b="1" dirty="0"/>
              <a:t>The role of student societies in building communities of online and distance </a:t>
            </a:r>
            <a:r>
              <a:rPr lang="en-IE" b="1" dirty="0" smtClean="0"/>
              <a:t>learners</a:t>
            </a:r>
            <a:endParaRPr lang="en-GB" dirty="0"/>
          </a:p>
        </p:txBody>
      </p:sp>
      <p:sp>
        <p:nvSpPr>
          <p:cNvPr id="3" name="Subtitle 2"/>
          <p:cNvSpPr>
            <a:spLocks noGrp="1"/>
          </p:cNvSpPr>
          <p:nvPr>
            <p:ph type="subTitle" idx="1"/>
          </p:nvPr>
        </p:nvSpPr>
        <p:spPr/>
        <p:txBody>
          <a:bodyPr/>
          <a:lstStyle/>
          <a:p>
            <a:r>
              <a:rPr lang="en-IE" b="1" dirty="0"/>
              <a:t>Dr Eilidh MacPhail, Lews Castle College UHI</a:t>
            </a:r>
            <a:r>
              <a:rPr lang="en-GB" b="1" dirty="0"/>
              <a:t/>
            </a:r>
            <a:br>
              <a:rPr lang="en-GB" b="1" dirty="0"/>
            </a:br>
            <a:endParaRPr lang="en-GB" dirty="0"/>
          </a:p>
        </p:txBody>
      </p:sp>
    </p:spTree>
    <p:extLst>
      <p:ext uri="{BB962C8B-B14F-4D97-AF65-F5344CB8AC3E}">
        <p14:creationId xmlns:p14="http://schemas.microsoft.com/office/powerpoint/2010/main" val="4161349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Value of residentials and student society</a:t>
            </a:r>
            <a:endParaRPr lang="en-GB" dirty="0"/>
          </a:p>
        </p:txBody>
      </p:sp>
      <p:sp>
        <p:nvSpPr>
          <p:cNvPr id="3" name="Content Placeholder 2"/>
          <p:cNvSpPr>
            <a:spLocks noGrp="1"/>
          </p:cNvSpPr>
          <p:nvPr>
            <p:ph sz="half" idx="1"/>
          </p:nvPr>
        </p:nvSpPr>
        <p:spPr>
          <a:xfrm>
            <a:off x="581193" y="2228003"/>
            <a:ext cx="7868024" cy="3633047"/>
          </a:xfrm>
        </p:spPr>
        <p:txBody>
          <a:bodyPr>
            <a:normAutofit fontScale="92500" lnSpcReduction="10000"/>
          </a:bodyPr>
          <a:lstStyle/>
          <a:p>
            <a:pPr marL="0" indent="0">
              <a:buNone/>
            </a:pPr>
            <a:r>
              <a:rPr lang="en-IE" b="1" dirty="0" smtClean="0"/>
              <a:t>Building an academic community- employability and networking</a:t>
            </a:r>
          </a:p>
          <a:p>
            <a:r>
              <a:rPr lang="en-GB" i="1" dirty="0"/>
              <a:t>T</a:t>
            </a:r>
            <a:r>
              <a:rPr lang="en-GB" i="1" dirty="0" smtClean="0"/>
              <a:t>his </a:t>
            </a:r>
            <a:r>
              <a:rPr lang="en-GB" i="1" dirty="0"/>
              <a:t>is what helps ground the course and make the theory relevant </a:t>
            </a:r>
            <a:endParaRPr lang="en-GB" dirty="0"/>
          </a:p>
          <a:p>
            <a:r>
              <a:rPr lang="en-GB" i="1" dirty="0"/>
              <a:t>After graduation one way or another we will use degrees in the work place. It never ceases to amaze me the diverse range of employment opportunities that are out there. Some I like and some I don't but that is human nature. Meeting these SD practitioners is also a form of networking. </a:t>
            </a:r>
            <a:endParaRPr lang="en-GB" dirty="0"/>
          </a:p>
          <a:p>
            <a:r>
              <a:rPr lang="en-GB" i="1" dirty="0"/>
              <a:t>This really makes the degree come alive and helps to show the wide variety of careers and opportunities after graduation. It's also a chance to raise the profile of the course (and students) with potential employers which can only help future graduates. </a:t>
            </a:r>
            <a:endParaRPr lang="en-GB" i="1" dirty="0" smtClean="0"/>
          </a:p>
          <a:p>
            <a:r>
              <a:rPr lang="en-GB" i="1" dirty="0"/>
              <a:t>I have gained a lot from these trips, from invaluable advice and support to consistently interesting speakers and outings, while having a really fun weekend, and I would recommend all students to attend as many as they can. </a:t>
            </a:r>
            <a:endParaRPr lang="en-GB" b="1"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8522335" y="2553863"/>
            <a:ext cx="3314700" cy="2981325"/>
          </a:xfrm>
        </p:spPr>
      </p:pic>
    </p:spTree>
    <p:extLst>
      <p:ext uri="{BB962C8B-B14F-4D97-AF65-F5344CB8AC3E}">
        <p14:creationId xmlns:p14="http://schemas.microsoft.com/office/powerpoint/2010/main" val="522044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Value of residentials and student society</a:t>
            </a:r>
            <a:endParaRPr lang="en-GB" dirty="0"/>
          </a:p>
        </p:txBody>
      </p:sp>
      <p:sp>
        <p:nvSpPr>
          <p:cNvPr id="3" name="Content Placeholder 2"/>
          <p:cNvSpPr>
            <a:spLocks noGrp="1"/>
          </p:cNvSpPr>
          <p:nvPr>
            <p:ph sz="half" idx="1"/>
          </p:nvPr>
        </p:nvSpPr>
        <p:spPr>
          <a:xfrm>
            <a:off x="581192" y="2228003"/>
            <a:ext cx="8092907" cy="3633047"/>
          </a:xfrm>
        </p:spPr>
        <p:txBody>
          <a:bodyPr>
            <a:normAutofit fontScale="92500"/>
          </a:bodyPr>
          <a:lstStyle/>
          <a:p>
            <a:pPr marL="0" indent="0">
              <a:buNone/>
            </a:pPr>
            <a:r>
              <a:rPr lang="en-GB" b="1" dirty="0"/>
              <a:t>B</a:t>
            </a:r>
            <a:r>
              <a:rPr lang="en-GB" b="1" dirty="0" smtClean="0"/>
              <a:t>uilding an online community – support and retention</a:t>
            </a:r>
          </a:p>
          <a:p>
            <a:r>
              <a:rPr lang="en-GB" i="1" dirty="0" smtClean="0"/>
              <a:t>It </a:t>
            </a:r>
            <a:r>
              <a:rPr lang="en-GB" i="1" dirty="0"/>
              <a:t>can feel very lonely sometimes and it helps a lot to meet others who can assure us that everything we're going through is normal and nothing to stress about. </a:t>
            </a:r>
            <a:endParaRPr lang="en-GB" i="1" dirty="0" smtClean="0"/>
          </a:p>
          <a:p>
            <a:r>
              <a:rPr lang="en-GB" i="1" dirty="0"/>
              <a:t>The residentials always seem to come at exactly the right time in the semester; just as everything is starting to feel too much and I wonder if I can cope. Finding out I'm not alone is a great motivator. </a:t>
            </a:r>
            <a:endParaRPr lang="en-GB" i="1" dirty="0" smtClean="0"/>
          </a:p>
          <a:p>
            <a:r>
              <a:rPr lang="en-GB" i="1" dirty="0"/>
              <a:t>Although it's only a weekend, it always feels like I've made friends with common interests and it really helps to be able to put faces to the names I see on the chat sessions each week. </a:t>
            </a:r>
            <a:endParaRPr lang="en-GB" i="1" dirty="0" smtClean="0"/>
          </a:p>
          <a:p>
            <a:r>
              <a:rPr lang="en-GB" i="1" dirty="0"/>
              <a:t>It can be very lonely studying online sometimes and these residentials are so important in making us feel involved and included in the university community, and for accessing the support, academic and social, that we need to achieve our potential and continue on. </a:t>
            </a:r>
            <a:endParaRPr lang="en-GB" i="1" dirty="0" smtClean="0"/>
          </a:p>
          <a:p>
            <a:endParaRPr lang="en-GB"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9018899" y="2227263"/>
            <a:ext cx="2720583" cy="3633787"/>
          </a:xfrm>
        </p:spPr>
      </p:pic>
    </p:spTree>
    <p:extLst>
      <p:ext uri="{BB962C8B-B14F-4D97-AF65-F5344CB8AC3E}">
        <p14:creationId xmlns:p14="http://schemas.microsoft.com/office/powerpoint/2010/main" val="4234227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Sustainable rural development society</a:t>
            </a:r>
            <a:endParaRPr lang="en-GB" dirty="0"/>
          </a:p>
        </p:txBody>
      </p:sp>
      <p:sp>
        <p:nvSpPr>
          <p:cNvPr id="3" name="Content Placeholder 2"/>
          <p:cNvSpPr>
            <a:spLocks noGrp="1"/>
          </p:cNvSpPr>
          <p:nvPr>
            <p:ph sz="half" idx="1"/>
          </p:nvPr>
        </p:nvSpPr>
        <p:spPr/>
        <p:txBody>
          <a:bodyPr>
            <a:normAutofit/>
          </a:bodyPr>
          <a:lstStyle/>
          <a:p>
            <a:r>
              <a:rPr lang="en-IE" sz="2000" dirty="0" smtClean="0"/>
              <a:t>BSc Sustainable </a:t>
            </a:r>
            <a:r>
              <a:rPr lang="en-IE" sz="2000" dirty="0"/>
              <a:t>D</a:t>
            </a:r>
            <a:r>
              <a:rPr lang="en-IE" sz="2000" dirty="0" smtClean="0"/>
              <a:t>evelopment – a fully online course</a:t>
            </a:r>
          </a:p>
          <a:p>
            <a:r>
              <a:rPr lang="en-IE" sz="2000" dirty="0" smtClean="0"/>
              <a:t>Society created in 2007</a:t>
            </a:r>
          </a:p>
          <a:p>
            <a:r>
              <a:rPr lang="en-IE" sz="2000" dirty="0" smtClean="0"/>
              <a:t>Organises annual or bi-annual residential weekends in different parts of Scotland</a:t>
            </a:r>
            <a:endParaRPr lang="en-GB" sz="2000"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475412" y="2229644"/>
            <a:ext cx="4848225" cy="3629025"/>
          </a:xfrm>
        </p:spPr>
      </p:pic>
    </p:spTree>
    <p:extLst>
      <p:ext uri="{BB962C8B-B14F-4D97-AF65-F5344CB8AC3E}">
        <p14:creationId xmlns:p14="http://schemas.microsoft.com/office/powerpoint/2010/main" val="756481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Aims of the society</a:t>
            </a:r>
            <a:endParaRPr lang="en-GB" dirty="0"/>
          </a:p>
        </p:txBody>
      </p:sp>
      <p:sp>
        <p:nvSpPr>
          <p:cNvPr id="3" name="Content Placeholder 2"/>
          <p:cNvSpPr>
            <a:spLocks noGrp="1"/>
          </p:cNvSpPr>
          <p:nvPr>
            <p:ph sz="half" idx="1"/>
          </p:nvPr>
        </p:nvSpPr>
        <p:spPr>
          <a:xfrm>
            <a:off x="3032292" y="2057400"/>
            <a:ext cx="8578517" cy="4140200"/>
          </a:xfrm>
        </p:spPr>
        <p:txBody>
          <a:bodyPr>
            <a:normAutofit fontScale="92500" lnSpcReduction="10000"/>
          </a:bodyPr>
          <a:lstStyle/>
          <a:p>
            <a:pPr marL="0" indent="0">
              <a:buNone/>
            </a:pPr>
            <a:r>
              <a:rPr lang="en-GB" b="1" dirty="0" smtClean="0"/>
              <a:t>Aims </a:t>
            </a:r>
            <a:endParaRPr lang="en-GB" dirty="0"/>
          </a:p>
          <a:p>
            <a:r>
              <a:rPr lang="en-GB" dirty="0"/>
              <a:t>To raise awareness and increase understanding of the issues surrounding Sustainable Rural Development (SRD).</a:t>
            </a:r>
          </a:p>
          <a:p>
            <a:r>
              <a:rPr lang="en-GB" dirty="0"/>
              <a:t>To provide a platform for discussion on SRD within UHI.</a:t>
            </a:r>
          </a:p>
          <a:p>
            <a:r>
              <a:rPr lang="en-GB" dirty="0"/>
              <a:t>To motivate members to discuss, debate and respond to policy makers' decisions/proposals.</a:t>
            </a:r>
          </a:p>
          <a:p>
            <a:r>
              <a:rPr lang="en-GB" dirty="0"/>
              <a:t>We aim to do this by raising awareness, encouraging members to question facts and opinions and by stimulating dialogue between students, academics and professionals from the Sustainable Rural Development sector.</a:t>
            </a:r>
          </a:p>
          <a:p>
            <a:r>
              <a:rPr lang="en-GB" b="1" dirty="0"/>
              <a:t>To provide opportunities to meet, socialise, share best study practice, and provide mutual support and encouragement.</a:t>
            </a:r>
          </a:p>
          <a:p>
            <a:r>
              <a:rPr lang="en-GB" dirty="0"/>
              <a:t>To share resources, information and news of job opportunities, meetings and events in each of our regions.</a:t>
            </a:r>
          </a:p>
          <a:p>
            <a:r>
              <a:rPr lang="en-GB" dirty="0"/>
              <a:t>To represent the Society at local and national level</a:t>
            </a:r>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90206" y="2322260"/>
            <a:ext cx="2324424" cy="3610479"/>
          </a:xfrm>
        </p:spPr>
      </p:pic>
    </p:spTree>
    <p:extLst>
      <p:ext uri="{BB962C8B-B14F-4D97-AF65-F5344CB8AC3E}">
        <p14:creationId xmlns:p14="http://schemas.microsoft.com/office/powerpoint/2010/main" val="795383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membership</a:t>
            </a:r>
            <a:endParaRPr lang="en-GB" dirty="0"/>
          </a:p>
        </p:txBody>
      </p:sp>
      <p:sp>
        <p:nvSpPr>
          <p:cNvPr id="3" name="Content Placeholder 2"/>
          <p:cNvSpPr>
            <a:spLocks noGrp="1"/>
          </p:cNvSpPr>
          <p:nvPr>
            <p:ph sz="half" idx="1"/>
          </p:nvPr>
        </p:nvSpPr>
        <p:spPr>
          <a:xfrm>
            <a:off x="581192" y="2228003"/>
            <a:ext cx="7026107" cy="3633047"/>
          </a:xfrm>
        </p:spPr>
        <p:txBody>
          <a:bodyPr>
            <a:normAutofit lnSpcReduction="10000"/>
          </a:bodyPr>
          <a:lstStyle/>
          <a:p>
            <a:r>
              <a:rPr lang="en-GB" dirty="0" smtClean="0"/>
              <a:t>“Membership </a:t>
            </a:r>
            <a:r>
              <a:rPr lang="en-GB" dirty="0"/>
              <a:t>shall be open to all students undertaking degree programmes within the University of the Highlands and Islands network. Membership shall also be open to Alumni of UHI and lecturing staff at the discretion of the </a:t>
            </a:r>
            <a:r>
              <a:rPr lang="en-GB" dirty="0" smtClean="0"/>
              <a:t>Committee”. </a:t>
            </a:r>
          </a:p>
          <a:p>
            <a:r>
              <a:rPr lang="en-GB" b="1" dirty="0" smtClean="0"/>
              <a:t>In practice, membership has been made up of those taking the BSc Sustainable Development</a:t>
            </a:r>
          </a:p>
          <a:p>
            <a:r>
              <a:rPr lang="en-GB" b="1" dirty="0" smtClean="0"/>
              <a:t>Discussions ongoing about whether MSc SRD students and those from other programmes should be encouraged to join- especially in light of Environment and Sustainability Group formation </a:t>
            </a:r>
          </a:p>
          <a:p>
            <a:r>
              <a:rPr lang="en-GB" b="1" dirty="0" smtClean="0"/>
              <a:t>Committee: President, Vice-President, Secretary, Treasurer</a:t>
            </a:r>
            <a:r>
              <a:rPr lang="en-GB" b="1" dirty="0"/>
              <a:t/>
            </a:r>
            <a:br>
              <a:rPr lang="en-GB" b="1" dirty="0"/>
            </a:br>
            <a:endParaRPr lang="en-GB"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953209" y="2577676"/>
            <a:ext cx="3657600" cy="2933700"/>
          </a:xfrm>
        </p:spPr>
      </p:pic>
    </p:spTree>
    <p:extLst>
      <p:ext uri="{BB962C8B-B14F-4D97-AF65-F5344CB8AC3E}">
        <p14:creationId xmlns:p14="http://schemas.microsoft.com/office/powerpoint/2010/main" val="3730113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Communications</a:t>
            </a:r>
            <a:endParaRPr lang="en-GB" dirty="0"/>
          </a:p>
        </p:txBody>
      </p:sp>
      <p:sp>
        <p:nvSpPr>
          <p:cNvPr id="3" name="Content Placeholder 2"/>
          <p:cNvSpPr>
            <a:spLocks noGrp="1"/>
          </p:cNvSpPr>
          <p:nvPr>
            <p:ph sz="half" idx="1"/>
          </p:nvPr>
        </p:nvSpPr>
        <p:spPr>
          <a:xfrm>
            <a:off x="4848393" y="2116507"/>
            <a:ext cx="5422390" cy="4045797"/>
          </a:xfrm>
        </p:spPr>
        <p:txBody>
          <a:bodyPr>
            <a:normAutofit/>
          </a:bodyPr>
          <a:lstStyle/>
          <a:p>
            <a:r>
              <a:rPr lang="en-IE" sz="2000" b="1" dirty="0" smtClean="0"/>
              <a:t>SD Induction Blackboard site</a:t>
            </a:r>
          </a:p>
          <a:p>
            <a:r>
              <a:rPr lang="en-IE" sz="2000" b="1" dirty="0" smtClean="0"/>
              <a:t>SRD Student Society Blackboard site</a:t>
            </a:r>
          </a:p>
          <a:p>
            <a:pPr lvl="1"/>
            <a:r>
              <a:rPr lang="en-IE" sz="2000" dirty="0" smtClean="0"/>
              <a:t>Announcements</a:t>
            </a:r>
          </a:p>
          <a:p>
            <a:pPr lvl="1"/>
            <a:r>
              <a:rPr lang="en-IE" sz="2000" dirty="0" smtClean="0"/>
              <a:t>Discussion Board</a:t>
            </a:r>
          </a:p>
          <a:p>
            <a:pPr lvl="1"/>
            <a:r>
              <a:rPr lang="en-IE" sz="2000" dirty="0" smtClean="0"/>
              <a:t>Collaborate</a:t>
            </a:r>
          </a:p>
          <a:p>
            <a:r>
              <a:rPr lang="en-IE" sz="2000" b="1" dirty="0" smtClean="0"/>
              <a:t>Facebook -</a:t>
            </a:r>
            <a:r>
              <a:rPr lang="en-IE" sz="2000" dirty="0" smtClean="0"/>
              <a:t> closed group and department page</a:t>
            </a:r>
          </a:p>
          <a:p>
            <a:r>
              <a:rPr lang="en-IE" sz="2000" b="1" dirty="0" smtClean="0"/>
              <a:t>Twitter</a:t>
            </a:r>
            <a:r>
              <a:rPr lang="en-IE" sz="2000" dirty="0" smtClean="0"/>
              <a:t> - @</a:t>
            </a:r>
            <a:r>
              <a:rPr lang="en-IE" sz="2000" dirty="0" err="1" smtClean="0"/>
              <a:t>UHI_Sus_Dev</a:t>
            </a:r>
            <a:endParaRPr lang="en-GB" sz="2000"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81193" y="2324892"/>
            <a:ext cx="2724150" cy="3629025"/>
          </a:xfrm>
        </p:spPr>
      </p:pic>
    </p:spTree>
    <p:extLst>
      <p:ext uri="{BB962C8B-B14F-4D97-AF65-F5344CB8AC3E}">
        <p14:creationId xmlns:p14="http://schemas.microsoft.com/office/powerpoint/2010/main" val="3627145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Residentials</a:t>
            </a:r>
            <a:endParaRPr lang="en-GB" dirty="0"/>
          </a:p>
        </p:txBody>
      </p:sp>
      <p:sp>
        <p:nvSpPr>
          <p:cNvPr id="3" name="Content Placeholder 2"/>
          <p:cNvSpPr>
            <a:spLocks noGrp="1"/>
          </p:cNvSpPr>
          <p:nvPr>
            <p:ph sz="half" idx="1"/>
          </p:nvPr>
        </p:nvSpPr>
        <p:spPr/>
        <p:txBody>
          <a:bodyPr>
            <a:normAutofit/>
          </a:bodyPr>
          <a:lstStyle/>
          <a:p>
            <a:r>
              <a:rPr lang="en-IE" sz="2000" dirty="0" smtClean="0"/>
              <a:t>May (and November)</a:t>
            </a:r>
          </a:p>
          <a:p>
            <a:r>
              <a:rPr lang="en-IE" sz="2000" dirty="0" smtClean="0"/>
              <a:t>In different parts of Scotland</a:t>
            </a:r>
          </a:p>
          <a:p>
            <a:r>
              <a:rPr lang="en-IE" sz="2000" dirty="0" smtClean="0"/>
              <a:t>Focus on support and bonding – student-student and student-staff</a:t>
            </a:r>
          </a:p>
          <a:p>
            <a:r>
              <a:rPr lang="en-IE" sz="2000" dirty="0" smtClean="0"/>
              <a:t>Focus on networking – with relevant employers and those working in the sector</a:t>
            </a:r>
          </a:p>
          <a:p>
            <a:r>
              <a:rPr lang="en-IE" sz="2000" dirty="0" smtClean="0"/>
              <a:t>Student-led, with support from SD staff and HISA</a:t>
            </a:r>
            <a:endParaRPr lang="en-GB" sz="2000" dirty="0"/>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475412" y="2229644"/>
            <a:ext cx="4848225" cy="3629025"/>
          </a:xfrm>
        </p:spPr>
      </p:pic>
    </p:spTree>
    <p:extLst>
      <p:ext uri="{BB962C8B-B14F-4D97-AF65-F5344CB8AC3E}">
        <p14:creationId xmlns:p14="http://schemas.microsoft.com/office/powerpoint/2010/main" val="82633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funding</a:t>
            </a:r>
            <a:endParaRPr lang="en-GB" dirty="0"/>
          </a:p>
        </p:txBody>
      </p:sp>
      <p:sp>
        <p:nvSpPr>
          <p:cNvPr id="3" name="Content Placeholder 2"/>
          <p:cNvSpPr>
            <a:spLocks noGrp="1"/>
          </p:cNvSpPr>
          <p:nvPr>
            <p:ph sz="half" idx="1"/>
          </p:nvPr>
        </p:nvSpPr>
        <p:spPr>
          <a:xfrm>
            <a:off x="6096001" y="2380403"/>
            <a:ext cx="5422390" cy="3633047"/>
          </a:xfrm>
        </p:spPr>
        <p:txBody>
          <a:bodyPr>
            <a:normAutofit/>
          </a:bodyPr>
          <a:lstStyle/>
          <a:p>
            <a:r>
              <a:rPr lang="en-IE" sz="2000" dirty="0" smtClean="0"/>
              <a:t>HISA</a:t>
            </a:r>
          </a:p>
          <a:p>
            <a:r>
              <a:rPr lang="en-IE" sz="2000" dirty="0" smtClean="0"/>
              <a:t>LCC UHI</a:t>
            </a:r>
          </a:p>
          <a:p>
            <a:r>
              <a:rPr lang="en-IE" sz="2000" dirty="0" smtClean="0"/>
              <a:t>Bank account</a:t>
            </a:r>
          </a:p>
          <a:p>
            <a:r>
              <a:rPr lang="en-IE" sz="2000" dirty="0" smtClean="0"/>
              <a:t>Fundraising and match funding</a:t>
            </a:r>
          </a:p>
          <a:p>
            <a:r>
              <a:rPr lang="en-IE" sz="2000" dirty="0" smtClean="0"/>
              <a:t>Finding funding- an important skill for graduates in rural development!</a:t>
            </a:r>
            <a:endParaRPr lang="en-GB" sz="2000"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56997" y="2358428"/>
            <a:ext cx="4848225" cy="3629025"/>
          </a:xfrm>
        </p:spPr>
      </p:pic>
    </p:spTree>
    <p:extLst>
      <p:ext uri="{BB962C8B-B14F-4D97-AF65-F5344CB8AC3E}">
        <p14:creationId xmlns:p14="http://schemas.microsoft.com/office/powerpoint/2010/main" val="1195174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Encouraging student participation</a:t>
            </a:r>
            <a:endParaRPr lang="en-GB" dirty="0"/>
          </a:p>
        </p:txBody>
      </p:sp>
      <p:sp>
        <p:nvSpPr>
          <p:cNvPr id="3" name="Content Placeholder 2"/>
          <p:cNvSpPr>
            <a:spLocks noGrp="1"/>
          </p:cNvSpPr>
          <p:nvPr>
            <p:ph sz="half" idx="1"/>
          </p:nvPr>
        </p:nvSpPr>
        <p:spPr>
          <a:xfrm>
            <a:off x="3987800" y="2304203"/>
            <a:ext cx="7530591" cy="3633047"/>
          </a:xfrm>
        </p:spPr>
        <p:txBody>
          <a:bodyPr/>
          <a:lstStyle/>
          <a:p>
            <a:r>
              <a:rPr lang="en-IE" sz="2000" dirty="0" smtClean="0"/>
              <a:t>Setting date and location early</a:t>
            </a:r>
          </a:p>
          <a:p>
            <a:r>
              <a:rPr lang="en-IE" sz="2000" dirty="0" smtClean="0"/>
              <a:t>Assessment deadlines</a:t>
            </a:r>
          </a:p>
          <a:p>
            <a:r>
              <a:rPr lang="en-IE" sz="2000" dirty="0" smtClean="0"/>
              <a:t>Providing assistance with travel, accommodation and subsistence costs</a:t>
            </a:r>
          </a:p>
          <a:p>
            <a:r>
              <a:rPr lang="en-IE" sz="2000" dirty="0" smtClean="0"/>
              <a:t>Field Studies module – 20 credits</a:t>
            </a:r>
          </a:p>
          <a:p>
            <a:endParaRPr lang="en-IE" sz="2000" dirty="0"/>
          </a:p>
          <a:p>
            <a:r>
              <a:rPr lang="en-IE" sz="2000" dirty="0" smtClean="0"/>
              <a:t>BUT acknowledge that some students study online so they don’t have to meet face-to-face</a:t>
            </a:r>
          </a:p>
          <a:p>
            <a:endParaRPr lang="en-GB"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1760" y="2308225"/>
            <a:ext cx="3009900" cy="3629025"/>
          </a:xfrm>
        </p:spPr>
      </p:pic>
    </p:spTree>
    <p:extLst>
      <p:ext uri="{BB962C8B-B14F-4D97-AF65-F5344CB8AC3E}">
        <p14:creationId xmlns:p14="http://schemas.microsoft.com/office/powerpoint/2010/main" val="2868439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730250"/>
            <a:ext cx="11029950" cy="987425"/>
          </a:xfrm>
        </p:spPr>
        <p:txBody>
          <a:bodyPr/>
          <a:lstStyle/>
          <a:p>
            <a:r>
              <a:rPr lang="en-IE" dirty="0" smtClean="0"/>
              <a:t>Residential trips</a:t>
            </a:r>
            <a:endParaRPr lang="en-GB" dirty="0"/>
          </a:p>
        </p:txBody>
      </p:sp>
      <p:sp>
        <p:nvSpPr>
          <p:cNvPr id="12" name="TextBox 11"/>
          <p:cNvSpPr txBox="1"/>
          <p:nvPr/>
        </p:nvSpPr>
        <p:spPr>
          <a:xfrm>
            <a:off x="8186923" y="5829300"/>
            <a:ext cx="3726450" cy="646331"/>
          </a:xfrm>
          <a:prstGeom prst="rect">
            <a:avLst/>
          </a:prstGeom>
          <a:noFill/>
        </p:spPr>
        <p:txBody>
          <a:bodyPr wrap="square" rtlCol="0">
            <a:spAutoFit/>
          </a:bodyPr>
          <a:lstStyle/>
          <a:p>
            <a:r>
              <a:rPr lang="en-IE" dirty="0" err="1" smtClean="0"/>
              <a:t>Rogart</a:t>
            </a:r>
            <a:r>
              <a:rPr lang="en-IE" dirty="0" smtClean="0"/>
              <a:t>, Cairngorms, Skye, Harris, Lewis, Knoydart, Black Isle…. </a:t>
            </a:r>
            <a:endParaRPr lang="en-GB"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43479" y="704716"/>
            <a:ext cx="3733800" cy="4933950"/>
          </a:xfrm>
          <a:prstGeom prst="rect">
            <a:avLst/>
          </a:prstGeom>
        </p:spPr>
      </p:pic>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1723"/>
          <a:stretch/>
        </p:blipFill>
        <p:spPr>
          <a:xfrm>
            <a:off x="349249" y="4238873"/>
            <a:ext cx="7515225" cy="2236758"/>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249" y="672802"/>
            <a:ext cx="4991100" cy="3324225"/>
          </a:xfrm>
          <a:prstGeom prst="rect">
            <a:avLst/>
          </a:prstGeom>
        </p:spPr>
      </p:pic>
      <p:pic>
        <p:nvPicPr>
          <p:cNvPr id="10" name="Picture 9"/>
          <p:cNvPicPr>
            <a:picLocks noChangeAspect="1"/>
          </p:cNvPicPr>
          <p:nvPr/>
        </p:nvPicPr>
        <p:blipFill rotWithShape="1">
          <a:blip r:embed="rId5">
            <a:extLst>
              <a:ext uri="{28A0092B-C50C-407E-A947-70E740481C1C}">
                <a14:useLocalDpi xmlns:a14="http://schemas.microsoft.com/office/drawing/2010/main" val="0"/>
              </a:ext>
            </a:extLst>
          </a:blip>
          <a:srcRect b="42091"/>
          <a:stretch/>
        </p:blipFill>
        <p:spPr>
          <a:xfrm>
            <a:off x="5514975" y="672802"/>
            <a:ext cx="2324100" cy="1654762"/>
          </a:xfrm>
          <a:prstGeom prst="rect">
            <a:avLst/>
          </a:prstGeom>
        </p:spPr>
      </p:pic>
      <p:pic>
        <p:nvPicPr>
          <p:cNvPr id="13" name="Picture 12"/>
          <p:cNvPicPr>
            <a:picLocks noChangeAspect="1"/>
          </p:cNvPicPr>
          <p:nvPr/>
        </p:nvPicPr>
        <p:blipFill rotWithShape="1">
          <a:blip r:embed="rId6">
            <a:extLst>
              <a:ext uri="{28A0092B-C50C-407E-A947-70E740481C1C}">
                <a14:useLocalDpi xmlns:a14="http://schemas.microsoft.com/office/drawing/2010/main" val="0"/>
              </a:ext>
            </a:extLst>
          </a:blip>
          <a:srcRect b="49008"/>
          <a:stretch/>
        </p:blipFill>
        <p:spPr>
          <a:xfrm>
            <a:off x="5505450" y="2499752"/>
            <a:ext cx="2333625" cy="1457106"/>
          </a:xfrm>
          <a:prstGeom prst="rect">
            <a:avLst/>
          </a:prstGeom>
        </p:spPr>
      </p:pic>
    </p:spTree>
    <p:extLst>
      <p:ext uri="{BB962C8B-B14F-4D97-AF65-F5344CB8AC3E}">
        <p14:creationId xmlns:p14="http://schemas.microsoft.com/office/powerpoint/2010/main" val="3753303392"/>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195</TotalTime>
  <Words>753</Words>
  <Application>Microsoft Office PowerPoint</Application>
  <PresentationFormat>Widescreen</PresentationFormat>
  <Paragraphs>61</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Gill Sans MT</vt:lpstr>
      <vt:lpstr>Wingdings 2</vt:lpstr>
      <vt:lpstr>Dividend</vt:lpstr>
      <vt:lpstr>The role of student societies in building communities of online and distance learners</vt:lpstr>
      <vt:lpstr>Sustainable rural development society</vt:lpstr>
      <vt:lpstr>Aims of the society</vt:lpstr>
      <vt:lpstr>membership</vt:lpstr>
      <vt:lpstr>Communications</vt:lpstr>
      <vt:lpstr>Residentials</vt:lpstr>
      <vt:lpstr>funding</vt:lpstr>
      <vt:lpstr>Encouraging student participation</vt:lpstr>
      <vt:lpstr>Residential trips</vt:lpstr>
      <vt:lpstr>Value of residentials and student society</vt:lpstr>
      <vt:lpstr>Value of residentials and student society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student societies in building communities of online and distance learners</dc:title>
  <dc:creator>Eilidh Macphail</dc:creator>
  <cp:lastModifiedBy>Heather Fotheringham</cp:lastModifiedBy>
  <cp:revision>19</cp:revision>
  <dcterms:created xsi:type="dcterms:W3CDTF">2018-06-13T10:48:39Z</dcterms:created>
  <dcterms:modified xsi:type="dcterms:W3CDTF">2018-06-19T10:42:00Z</dcterms:modified>
</cp:coreProperties>
</file>