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45"/>
  </p:notesMasterIdLst>
  <p:sldIdLst>
    <p:sldId id="332" r:id="rId3"/>
    <p:sldId id="356" r:id="rId4"/>
    <p:sldId id="328" r:id="rId5"/>
    <p:sldId id="329" r:id="rId6"/>
    <p:sldId id="364" r:id="rId7"/>
    <p:sldId id="369" r:id="rId8"/>
    <p:sldId id="368" r:id="rId9"/>
    <p:sldId id="370" r:id="rId10"/>
    <p:sldId id="327" r:id="rId11"/>
    <p:sldId id="260" r:id="rId12"/>
    <p:sldId id="334" r:id="rId13"/>
    <p:sldId id="337" r:id="rId14"/>
    <p:sldId id="335" r:id="rId15"/>
    <p:sldId id="318" r:id="rId16"/>
    <p:sldId id="350" r:id="rId17"/>
    <p:sldId id="351" r:id="rId18"/>
    <p:sldId id="320" r:id="rId19"/>
    <p:sldId id="377" r:id="rId20"/>
    <p:sldId id="378" r:id="rId21"/>
    <p:sldId id="380" r:id="rId22"/>
    <p:sldId id="381" r:id="rId23"/>
    <p:sldId id="346" r:id="rId24"/>
    <p:sldId id="321" r:id="rId25"/>
    <p:sldId id="311" r:id="rId26"/>
    <p:sldId id="353" r:id="rId27"/>
    <p:sldId id="342" r:id="rId28"/>
    <p:sldId id="343" r:id="rId29"/>
    <p:sldId id="324" r:id="rId30"/>
    <p:sldId id="345" r:id="rId31"/>
    <p:sldId id="261" r:id="rId32"/>
    <p:sldId id="355" r:id="rId33"/>
    <p:sldId id="357" r:id="rId34"/>
    <p:sldId id="270" r:id="rId35"/>
    <p:sldId id="269" r:id="rId36"/>
    <p:sldId id="272" r:id="rId37"/>
    <p:sldId id="363" r:id="rId38"/>
    <p:sldId id="360" r:id="rId39"/>
    <p:sldId id="362" r:id="rId40"/>
    <p:sldId id="354" r:id="rId41"/>
    <p:sldId id="330" r:id="rId42"/>
    <p:sldId id="275" r:id="rId43"/>
    <p:sldId id="37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C2DA"/>
    <a:srgbClr val="1D6668"/>
    <a:srgbClr val="1699AE"/>
    <a:srgbClr val="FF708C"/>
    <a:srgbClr val="19BB9B"/>
    <a:srgbClr val="A966FD"/>
    <a:srgbClr val="FF9933"/>
    <a:srgbClr val="605E5A"/>
    <a:srgbClr val="FEFFE8"/>
    <a:srgbClr val="DDE7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85" autoAdjust="0"/>
    <p:restoredTop sz="96727" autoAdjust="0"/>
  </p:normalViewPr>
  <p:slideViewPr>
    <p:cSldViewPr snapToGrid="0">
      <p:cViewPr varScale="1">
        <p:scale>
          <a:sx n="112" d="100"/>
          <a:sy n="112" d="100"/>
        </p:scale>
        <p:origin x="114"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15EEDA-68E3-49EF-9BCE-C247AC6CCC5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C120822-C2E0-4DA2-86ED-A8326221A473}">
      <dgm:prSet/>
      <dgm:spPr/>
      <dgm:t>
        <a:bodyPr/>
        <a:lstStyle/>
        <a:p>
          <a:pPr>
            <a:lnSpc>
              <a:spcPct val="100000"/>
            </a:lnSpc>
          </a:pPr>
          <a:r>
            <a:rPr lang="en-GB" b="1" dirty="0"/>
            <a:t>The Role of AI in Modern Education </a:t>
          </a:r>
          <a:endParaRPr lang="en-US" dirty="0"/>
        </a:p>
      </dgm:t>
    </dgm:pt>
    <dgm:pt modelId="{726FF24C-7AFC-4773-BA71-7B834A3C7FF7}" type="parTrans" cxnId="{B22BB85D-62C4-4488-A2B8-08870E87F148}">
      <dgm:prSet/>
      <dgm:spPr/>
      <dgm:t>
        <a:bodyPr/>
        <a:lstStyle/>
        <a:p>
          <a:endParaRPr lang="en-US"/>
        </a:p>
      </dgm:t>
    </dgm:pt>
    <dgm:pt modelId="{4D2BF7C3-E127-4099-9479-ACFFEF1F0049}" type="sibTrans" cxnId="{B22BB85D-62C4-4488-A2B8-08870E87F148}">
      <dgm:prSet/>
      <dgm:spPr/>
      <dgm:t>
        <a:bodyPr/>
        <a:lstStyle/>
        <a:p>
          <a:endParaRPr lang="en-US"/>
        </a:p>
      </dgm:t>
    </dgm:pt>
    <dgm:pt modelId="{91E66FFF-90C0-4304-9CE3-21E1E9C00663}">
      <dgm:prSet/>
      <dgm:spPr/>
      <dgm:t>
        <a:bodyPr/>
        <a:lstStyle/>
        <a:p>
          <a:pPr>
            <a:lnSpc>
              <a:spcPct val="100000"/>
            </a:lnSpc>
          </a:pPr>
          <a:r>
            <a:rPr lang="en-GB" b="1" dirty="0"/>
            <a:t>Case Studies and Examples </a:t>
          </a:r>
          <a:endParaRPr lang="en-US" dirty="0"/>
        </a:p>
      </dgm:t>
    </dgm:pt>
    <dgm:pt modelId="{E9132FF4-89FE-433C-AEFF-B053E07BBF7E}" type="parTrans" cxnId="{791BC845-0F7C-4C73-A81F-FCADC8E0CC6E}">
      <dgm:prSet/>
      <dgm:spPr/>
      <dgm:t>
        <a:bodyPr/>
        <a:lstStyle/>
        <a:p>
          <a:endParaRPr lang="en-US"/>
        </a:p>
      </dgm:t>
    </dgm:pt>
    <dgm:pt modelId="{4259956E-B2F9-411C-A1A4-8B912B282F70}" type="sibTrans" cxnId="{791BC845-0F7C-4C73-A81F-FCADC8E0CC6E}">
      <dgm:prSet/>
      <dgm:spPr/>
      <dgm:t>
        <a:bodyPr/>
        <a:lstStyle/>
        <a:p>
          <a:endParaRPr lang="en-US"/>
        </a:p>
      </dgm:t>
    </dgm:pt>
    <dgm:pt modelId="{9626069C-3567-4EC6-9C0F-7B0B9403B2E1}">
      <dgm:prSet/>
      <dgm:spPr/>
      <dgm:t>
        <a:bodyPr/>
        <a:lstStyle/>
        <a:p>
          <a:pPr>
            <a:lnSpc>
              <a:spcPct val="100000"/>
            </a:lnSpc>
          </a:pPr>
          <a:r>
            <a:rPr lang="en-GB" b="1"/>
            <a:t>Practical Applications in Teaching </a:t>
          </a:r>
          <a:endParaRPr lang="en-US"/>
        </a:p>
      </dgm:t>
    </dgm:pt>
    <dgm:pt modelId="{66FA7980-0664-4304-922A-1AD27DD5016F}" type="parTrans" cxnId="{B58C20F2-C4F0-4D41-A79B-1E625D3B5319}">
      <dgm:prSet/>
      <dgm:spPr/>
      <dgm:t>
        <a:bodyPr/>
        <a:lstStyle/>
        <a:p>
          <a:endParaRPr lang="en-US"/>
        </a:p>
      </dgm:t>
    </dgm:pt>
    <dgm:pt modelId="{1E4919F6-A469-43BD-8D1C-D8CA174025DF}" type="sibTrans" cxnId="{B58C20F2-C4F0-4D41-A79B-1E625D3B5319}">
      <dgm:prSet/>
      <dgm:spPr/>
      <dgm:t>
        <a:bodyPr/>
        <a:lstStyle/>
        <a:p>
          <a:endParaRPr lang="en-US"/>
        </a:p>
      </dgm:t>
    </dgm:pt>
    <dgm:pt modelId="{1E9A41A2-2D9C-4B22-9C23-6CEE4F64A561}">
      <dgm:prSet/>
      <dgm:spPr/>
      <dgm:t>
        <a:bodyPr/>
        <a:lstStyle/>
        <a:p>
          <a:pPr>
            <a:lnSpc>
              <a:spcPct val="100000"/>
            </a:lnSpc>
          </a:pPr>
          <a:r>
            <a:rPr lang="en-GB" b="1"/>
            <a:t>Ethical Considerations and Challenges </a:t>
          </a:r>
          <a:endParaRPr lang="en-US"/>
        </a:p>
      </dgm:t>
    </dgm:pt>
    <dgm:pt modelId="{7828DB36-2188-43B0-A6D7-7811798A5734}" type="parTrans" cxnId="{73FDBDCD-0664-4922-9C66-E443CF49E7BA}">
      <dgm:prSet/>
      <dgm:spPr/>
      <dgm:t>
        <a:bodyPr/>
        <a:lstStyle/>
        <a:p>
          <a:endParaRPr lang="en-US"/>
        </a:p>
      </dgm:t>
    </dgm:pt>
    <dgm:pt modelId="{2631EED5-EA65-460A-9263-297390FEFC85}" type="sibTrans" cxnId="{73FDBDCD-0664-4922-9C66-E443CF49E7BA}">
      <dgm:prSet/>
      <dgm:spPr/>
      <dgm:t>
        <a:bodyPr/>
        <a:lstStyle/>
        <a:p>
          <a:endParaRPr lang="en-US"/>
        </a:p>
      </dgm:t>
    </dgm:pt>
    <dgm:pt modelId="{4A179354-8C41-4B94-8BC4-14CE523EF495}">
      <dgm:prSet/>
      <dgm:spPr/>
      <dgm:t>
        <a:bodyPr/>
        <a:lstStyle/>
        <a:p>
          <a:pPr>
            <a:lnSpc>
              <a:spcPct val="100000"/>
            </a:lnSpc>
          </a:pPr>
          <a:r>
            <a:rPr lang="en-GB" b="1" dirty="0"/>
            <a:t>Interactive Session / Q&amp;A </a:t>
          </a:r>
          <a:endParaRPr lang="en-US" dirty="0"/>
        </a:p>
      </dgm:t>
    </dgm:pt>
    <dgm:pt modelId="{DCF10150-0690-4084-BD98-D20A2E98C2F4}" type="parTrans" cxnId="{030FA142-1299-4759-90E3-B2ED19007324}">
      <dgm:prSet/>
      <dgm:spPr/>
      <dgm:t>
        <a:bodyPr/>
        <a:lstStyle/>
        <a:p>
          <a:endParaRPr lang="en-US"/>
        </a:p>
      </dgm:t>
    </dgm:pt>
    <dgm:pt modelId="{F9F83C64-B86A-4780-A8B0-F8F3EA68C197}" type="sibTrans" cxnId="{030FA142-1299-4759-90E3-B2ED19007324}">
      <dgm:prSet/>
      <dgm:spPr/>
      <dgm:t>
        <a:bodyPr/>
        <a:lstStyle/>
        <a:p>
          <a:endParaRPr lang="en-US"/>
        </a:p>
      </dgm:t>
    </dgm:pt>
    <dgm:pt modelId="{DEF77BAA-536B-496E-9D5D-FD5913A6E8B7}" type="pres">
      <dgm:prSet presAssocID="{C915EEDA-68E3-49EF-9BCE-C247AC6CCC5C}" presName="root" presStyleCnt="0">
        <dgm:presLayoutVars>
          <dgm:dir/>
          <dgm:resizeHandles val="exact"/>
        </dgm:presLayoutVars>
      </dgm:prSet>
      <dgm:spPr/>
    </dgm:pt>
    <dgm:pt modelId="{80E64052-8744-4499-B3C3-5930C824E991}" type="pres">
      <dgm:prSet presAssocID="{3C120822-C2E0-4DA2-86ED-A8326221A473}" presName="compNode" presStyleCnt="0"/>
      <dgm:spPr/>
    </dgm:pt>
    <dgm:pt modelId="{0F618EED-0E69-4E4E-A8DA-1A67276281FB}" type="pres">
      <dgm:prSet presAssocID="{3C120822-C2E0-4DA2-86ED-A8326221A473}" presName="bgRect" presStyleLbl="bgShp" presStyleIdx="0" presStyleCnt="5"/>
      <dgm:spPr/>
    </dgm:pt>
    <dgm:pt modelId="{35DAAD0C-DD2A-41B5-87F0-D350D979A432}" type="pres">
      <dgm:prSet presAssocID="{3C120822-C2E0-4DA2-86ED-A8326221A47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776B018B-426B-4D35-B522-AF2A8B76A120}" type="pres">
      <dgm:prSet presAssocID="{3C120822-C2E0-4DA2-86ED-A8326221A473}" presName="spaceRect" presStyleCnt="0"/>
      <dgm:spPr/>
    </dgm:pt>
    <dgm:pt modelId="{2D18B268-8A5D-48BA-9560-CF86911AB2C2}" type="pres">
      <dgm:prSet presAssocID="{3C120822-C2E0-4DA2-86ED-A8326221A473}" presName="parTx" presStyleLbl="revTx" presStyleIdx="0" presStyleCnt="5">
        <dgm:presLayoutVars>
          <dgm:chMax val="0"/>
          <dgm:chPref val="0"/>
        </dgm:presLayoutVars>
      </dgm:prSet>
      <dgm:spPr/>
    </dgm:pt>
    <dgm:pt modelId="{FC846985-15D7-44B8-AFA0-4E81DC385736}" type="pres">
      <dgm:prSet presAssocID="{4D2BF7C3-E127-4099-9479-ACFFEF1F0049}" presName="sibTrans" presStyleCnt="0"/>
      <dgm:spPr/>
    </dgm:pt>
    <dgm:pt modelId="{D43D4DB3-D5DA-46C2-8D2C-B31B6EB46A17}" type="pres">
      <dgm:prSet presAssocID="{91E66FFF-90C0-4304-9CE3-21E1E9C00663}" presName="compNode" presStyleCnt="0"/>
      <dgm:spPr/>
    </dgm:pt>
    <dgm:pt modelId="{B3172DEE-667A-41A3-8575-F2538DC16B4C}" type="pres">
      <dgm:prSet presAssocID="{91E66FFF-90C0-4304-9CE3-21E1E9C00663}" presName="bgRect" presStyleLbl="bgShp" presStyleIdx="1" presStyleCnt="5"/>
      <dgm:spPr/>
    </dgm:pt>
    <dgm:pt modelId="{E1EE6DE8-88B3-4152-9FEC-439D1F80E704}" type="pres">
      <dgm:prSet presAssocID="{91E66FFF-90C0-4304-9CE3-21E1E9C0066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ument"/>
        </a:ext>
      </dgm:extLst>
    </dgm:pt>
    <dgm:pt modelId="{9F36EDF2-FE12-42FC-9901-E138ED98C4CA}" type="pres">
      <dgm:prSet presAssocID="{91E66FFF-90C0-4304-9CE3-21E1E9C00663}" presName="spaceRect" presStyleCnt="0"/>
      <dgm:spPr/>
    </dgm:pt>
    <dgm:pt modelId="{A1F9976D-7699-4EF7-A76F-CF7AFE3DC5CD}" type="pres">
      <dgm:prSet presAssocID="{91E66FFF-90C0-4304-9CE3-21E1E9C00663}" presName="parTx" presStyleLbl="revTx" presStyleIdx="1" presStyleCnt="5">
        <dgm:presLayoutVars>
          <dgm:chMax val="0"/>
          <dgm:chPref val="0"/>
        </dgm:presLayoutVars>
      </dgm:prSet>
      <dgm:spPr/>
    </dgm:pt>
    <dgm:pt modelId="{67241E8A-956B-4107-8058-8712D907C8B5}" type="pres">
      <dgm:prSet presAssocID="{4259956E-B2F9-411C-A1A4-8B912B282F70}" presName="sibTrans" presStyleCnt="0"/>
      <dgm:spPr/>
    </dgm:pt>
    <dgm:pt modelId="{5EEA8FA5-729F-4C0F-B3B3-A581057F16D3}" type="pres">
      <dgm:prSet presAssocID="{9626069C-3567-4EC6-9C0F-7B0B9403B2E1}" presName="compNode" presStyleCnt="0"/>
      <dgm:spPr/>
    </dgm:pt>
    <dgm:pt modelId="{9765DACB-31B0-447E-A1D9-31BAB2A72714}" type="pres">
      <dgm:prSet presAssocID="{9626069C-3567-4EC6-9C0F-7B0B9403B2E1}" presName="bgRect" presStyleLbl="bgShp" presStyleIdx="2" presStyleCnt="5"/>
      <dgm:spPr/>
    </dgm:pt>
    <dgm:pt modelId="{9D105562-2F7C-4457-BA10-78CDF109B3EB}" type="pres">
      <dgm:prSet presAssocID="{9626069C-3567-4EC6-9C0F-7B0B9403B2E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acher"/>
        </a:ext>
      </dgm:extLst>
    </dgm:pt>
    <dgm:pt modelId="{C80DEBDC-5C4F-4D60-80A7-E7FF334BDAB5}" type="pres">
      <dgm:prSet presAssocID="{9626069C-3567-4EC6-9C0F-7B0B9403B2E1}" presName="spaceRect" presStyleCnt="0"/>
      <dgm:spPr/>
    </dgm:pt>
    <dgm:pt modelId="{AEB7CB47-E8E6-4863-B19D-2CDD770CBDF6}" type="pres">
      <dgm:prSet presAssocID="{9626069C-3567-4EC6-9C0F-7B0B9403B2E1}" presName="parTx" presStyleLbl="revTx" presStyleIdx="2" presStyleCnt="5">
        <dgm:presLayoutVars>
          <dgm:chMax val="0"/>
          <dgm:chPref val="0"/>
        </dgm:presLayoutVars>
      </dgm:prSet>
      <dgm:spPr/>
    </dgm:pt>
    <dgm:pt modelId="{8A7CA3D4-84C0-431F-ACE7-97C9F8F4FCC4}" type="pres">
      <dgm:prSet presAssocID="{1E4919F6-A469-43BD-8D1C-D8CA174025DF}" presName="sibTrans" presStyleCnt="0"/>
      <dgm:spPr/>
    </dgm:pt>
    <dgm:pt modelId="{85FD51E4-73A7-45DF-86DE-7A310DCC447E}" type="pres">
      <dgm:prSet presAssocID="{1E9A41A2-2D9C-4B22-9C23-6CEE4F64A561}" presName="compNode" presStyleCnt="0"/>
      <dgm:spPr/>
    </dgm:pt>
    <dgm:pt modelId="{39A80E6F-884A-411E-8E72-54B6BAECF7E2}" type="pres">
      <dgm:prSet presAssocID="{1E9A41A2-2D9C-4B22-9C23-6CEE4F64A561}" presName="bgRect" presStyleLbl="bgShp" presStyleIdx="3" presStyleCnt="5"/>
      <dgm:spPr/>
    </dgm:pt>
    <dgm:pt modelId="{2AF0B9EC-4EC8-46FE-BD0B-BE6D57D56B88}" type="pres">
      <dgm:prSet presAssocID="{1E9A41A2-2D9C-4B22-9C23-6CEE4F64A56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cales of Justice"/>
        </a:ext>
      </dgm:extLst>
    </dgm:pt>
    <dgm:pt modelId="{57290B9B-05D6-4D93-8AF1-86FAE17488D1}" type="pres">
      <dgm:prSet presAssocID="{1E9A41A2-2D9C-4B22-9C23-6CEE4F64A561}" presName="spaceRect" presStyleCnt="0"/>
      <dgm:spPr/>
    </dgm:pt>
    <dgm:pt modelId="{90A13BDF-6E45-435B-93E7-61DA0A0AF2C6}" type="pres">
      <dgm:prSet presAssocID="{1E9A41A2-2D9C-4B22-9C23-6CEE4F64A561}" presName="parTx" presStyleLbl="revTx" presStyleIdx="3" presStyleCnt="5">
        <dgm:presLayoutVars>
          <dgm:chMax val="0"/>
          <dgm:chPref val="0"/>
        </dgm:presLayoutVars>
      </dgm:prSet>
      <dgm:spPr/>
    </dgm:pt>
    <dgm:pt modelId="{2581BEA7-5C0D-4C11-938A-A10F522B03F2}" type="pres">
      <dgm:prSet presAssocID="{2631EED5-EA65-460A-9263-297390FEFC85}" presName="sibTrans" presStyleCnt="0"/>
      <dgm:spPr/>
    </dgm:pt>
    <dgm:pt modelId="{846660C4-AA3A-4897-A8C6-FAC655AB6874}" type="pres">
      <dgm:prSet presAssocID="{4A179354-8C41-4B94-8BC4-14CE523EF495}" presName="compNode" presStyleCnt="0"/>
      <dgm:spPr/>
    </dgm:pt>
    <dgm:pt modelId="{21BB1444-1C34-4BFA-8C7E-C52F41F13DAC}" type="pres">
      <dgm:prSet presAssocID="{4A179354-8C41-4B94-8BC4-14CE523EF495}" presName="bgRect" presStyleLbl="bgShp" presStyleIdx="4" presStyleCnt="5"/>
      <dgm:spPr/>
    </dgm:pt>
    <dgm:pt modelId="{1429E98A-E191-4D0D-8B7B-126A28B48010}" type="pres">
      <dgm:prSet presAssocID="{4A179354-8C41-4B94-8BC4-14CE523EF49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at"/>
        </a:ext>
      </dgm:extLst>
    </dgm:pt>
    <dgm:pt modelId="{D70BB8A3-07A2-4F09-94EC-FD3A08E23FB9}" type="pres">
      <dgm:prSet presAssocID="{4A179354-8C41-4B94-8BC4-14CE523EF495}" presName="spaceRect" presStyleCnt="0"/>
      <dgm:spPr/>
    </dgm:pt>
    <dgm:pt modelId="{95D2D375-F38D-4FBC-A432-16CA0A0BB10A}" type="pres">
      <dgm:prSet presAssocID="{4A179354-8C41-4B94-8BC4-14CE523EF495}" presName="parTx" presStyleLbl="revTx" presStyleIdx="4" presStyleCnt="5">
        <dgm:presLayoutVars>
          <dgm:chMax val="0"/>
          <dgm:chPref val="0"/>
        </dgm:presLayoutVars>
      </dgm:prSet>
      <dgm:spPr/>
    </dgm:pt>
  </dgm:ptLst>
  <dgm:cxnLst>
    <dgm:cxn modelId="{697B1104-7419-445B-B6CB-CA6CB4794138}" type="presOf" srcId="{4A179354-8C41-4B94-8BC4-14CE523EF495}" destId="{95D2D375-F38D-4FBC-A432-16CA0A0BB10A}" srcOrd="0" destOrd="0" presId="urn:microsoft.com/office/officeart/2018/2/layout/IconVerticalSolidList"/>
    <dgm:cxn modelId="{A5A2951A-6F9B-4D63-89DC-2572B2E2616E}" type="presOf" srcId="{3C120822-C2E0-4DA2-86ED-A8326221A473}" destId="{2D18B268-8A5D-48BA-9560-CF86911AB2C2}" srcOrd="0" destOrd="0" presId="urn:microsoft.com/office/officeart/2018/2/layout/IconVerticalSolidList"/>
    <dgm:cxn modelId="{82218E28-7E8F-44D9-B3CE-91903E7DD47D}" type="presOf" srcId="{C915EEDA-68E3-49EF-9BCE-C247AC6CCC5C}" destId="{DEF77BAA-536B-496E-9D5D-FD5913A6E8B7}" srcOrd="0" destOrd="0" presId="urn:microsoft.com/office/officeart/2018/2/layout/IconVerticalSolidList"/>
    <dgm:cxn modelId="{F4006A36-0E07-47E5-91B5-D05845CB8A0F}" type="presOf" srcId="{91E66FFF-90C0-4304-9CE3-21E1E9C00663}" destId="{A1F9976D-7699-4EF7-A76F-CF7AFE3DC5CD}" srcOrd="0" destOrd="0" presId="urn:microsoft.com/office/officeart/2018/2/layout/IconVerticalSolidList"/>
    <dgm:cxn modelId="{B22BB85D-62C4-4488-A2B8-08870E87F148}" srcId="{C915EEDA-68E3-49EF-9BCE-C247AC6CCC5C}" destId="{3C120822-C2E0-4DA2-86ED-A8326221A473}" srcOrd="0" destOrd="0" parTransId="{726FF24C-7AFC-4773-BA71-7B834A3C7FF7}" sibTransId="{4D2BF7C3-E127-4099-9479-ACFFEF1F0049}"/>
    <dgm:cxn modelId="{030FA142-1299-4759-90E3-B2ED19007324}" srcId="{C915EEDA-68E3-49EF-9BCE-C247AC6CCC5C}" destId="{4A179354-8C41-4B94-8BC4-14CE523EF495}" srcOrd="4" destOrd="0" parTransId="{DCF10150-0690-4084-BD98-D20A2E98C2F4}" sibTransId="{F9F83C64-B86A-4780-A8B0-F8F3EA68C197}"/>
    <dgm:cxn modelId="{791BC845-0F7C-4C73-A81F-FCADC8E0CC6E}" srcId="{C915EEDA-68E3-49EF-9BCE-C247AC6CCC5C}" destId="{91E66FFF-90C0-4304-9CE3-21E1E9C00663}" srcOrd="1" destOrd="0" parTransId="{E9132FF4-89FE-433C-AEFF-B053E07BBF7E}" sibTransId="{4259956E-B2F9-411C-A1A4-8B912B282F70}"/>
    <dgm:cxn modelId="{28CFE669-F04B-4B68-A934-14F7675EDB88}" type="presOf" srcId="{9626069C-3567-4EC6-9C0F-7B0B9403B2E1}" destId="{AEB7CB47-E8E6-4863-B19D-2CDD770CBDF6}" srcOrd="0" destOrd="0" presId="urn:microsoft.com/office/officeart/2018/2/layout/IconVerticalSolidList"/>
    <dgm:cxn modelId="{73FDBDCD-0664-4922-9C66-E443CF49E7BA}" srcId="{C915EEDA-68E3-49EF-9BCE-C247AC6CCC5C}" destId="{1E9A41A2-2D9C-4B22-9C23-6CEE4F64A561}" srcOrd="3" destOrd="0" parTransId="{7828DB36-2188-43B0-A6D7-7811798A5734}" sibTransId="{2631EED5-EA65-460A-9263-297390FEFC85}"/>
    <dgm:cxn modelId="{28B054DC-7E2D-4D7E-8064-59C892AAA912}" type="presOf" srcId="{1E9A41A2-2D9C-4B22-9C23-6CEE4F64A561}" destId="{90A13BDF-6E45-435B-93E7-61DA0A0AF2C6}" srcOrd="0" destOrd="0" presId="urn:microsoft.com/office/officeart/2018/2/layout/IconVerticalSolidList"/>
    <dgm:cxn modelId="{B58C20F2-C4F0-4D41-A79B-1E625D3B5319}" srcId="{C915EEDA-68E3-49EF-9BCE-C247AC6CCC5C}" destId="{9626069C-3567-4EC6-9C0F-7B0B9403B2E1}" srcOrd="2" destOrd="0" parTransId="{66FA7980-0664-4304-922A-1AD27DD5016F}" sibTransId="{1E4919F6-A469-43BD-8D1C-D8CA174025DF}"/>
    <dgm:cxn modelId="{81113BDE-768C-409F-8082-35CB5A0588E6}" type="presParOf" srcId="{DEF77BAA-536B-496E-9D5D-FD5913A6E8B7}" destId="{80E64052-8744-4499-B3C3-5930C824E991}" srcOrd="0" destOrd="0" presId="urn:microsoft.com/office/officeart/2018/2/layout/IconVerticalSolidList"/>
    <dgm:cxn modelId="{A51C3215-E9E8-4CE1-B5CC-C8589FC02FF8}" type="presParOf" srcId="{80E64052-8744-4499-B3C3-5930C824E991}" destId="{0F618EED-0E69-4E4E-A8DA-1A67276281FB}" srcOrd="0" destOrd="0" presId="urn:microsoft.com/office/officeart/2018/2/layout/IconVerticalSolidList"/>
    <dgm:cxn modelId="{35029B45-C4BA-4BBE-A8DC-1E4D103060D0}" type="presParOf" srcId="{80E64052-8744-4499-B3C3-5930C824E991}" destId="{35DAAD0C-DD2A-41B5-87F0-D350D979A432}" srcOrd="1" destOrd="0" presId="urn:microsoft.com/office/officeart/2018/2/layout/IconVerticalSolidList"/>
    <dgm:cxn modelId="{8A24DD87-EDD6-4A9A-B6D2-5E48068F5715}" type="presParOf" srcId="{80E64052-8744-4499-B3C3-5930C824E991}" destId="{776B018B-426B-4D35-B522-AF2A8B76A120}" srcOrd="2" destOrd="0" presId="urn:microsoft.com/office/officeart/2018/2/layout/IconVerticalSolidList"/>
    <dgm:cxn modelId="{DA78B116-ECFB-4F82-8BCD-2AEB8E091282}" type="presParOf" srcId="{80E64052-8744-4499-B3C3-5930C824E991}" destId="{2D18B268-8A5D-48BA-9560-CF86911AB2C2}" srcOrd="3" destOrd="0" presId="urn:microsoft.com/office/officeart/2018/2/layout/IconVerticalSolidList"/>
    <dgm:cxn modelId="{920E2CBF-FFB5-4B8F-91A6-DF25F6D8E31C}" type="presParOf" srcId="{DEF77BAA-536B-496E-9D5D-FD5913A6E8B7}" destId="{FC846985-15D7-44B8-AFA0-4E81DC385736}" srcOrd="1" destOrd="0" presId="urn:microsoft.com/office/officeart/2018/2/layout/IconVerticalSolidList"/>
    <dgm:cxn modelId="{37D19351-DD6C-4978-B0EE-6F743098FAC0}" type="presParOf" srcId="{DEF77BAA-536B-496E-9D5D-FD5913A6E8B7}" destId="{D43D4DB3-D5DA-46C2-8D2C-B31B6EB46A17}" srcOrd="2" destOrd="0" presId="urn:microsoft.com/office/officeart/2018/2/layout/IconVerticalSolidList"/>
    <dgm:cxn modelId="{EED69914-4ED5-4973-8A89-A9A992826556}" type="presParOf" srcId="{D43D4DB3-D5DA-46C2-8D2C-B31B6EB46A17}" destId="{B3172DEE-667A-41A3-8575-F2538DC16B4C}" srcOrd="0" destOrd="0" presId="urn:microsoft.com/office/officeart/2018/2/layout/IconVerticalSolidList"/>
    <dgm:cxn modelId="{398E2924-5640-465D-BF36-0860B7FA5CD6}" type="presParOf" srcId="{D43D4DB3-D5DA-46C2-8D2C-B31B6EB46A17}" destId="{E1EE6DE8-88B3-4152-9FEC-439D1F80E704}" srcOrd="1" destOrd="0" presId="urn:microsoft.com/office/officeart/2018/2/layout/IconVerticalSolidList"/>
    <dgm:cxn modelId="{7175DEF2-33DE-4774-841B-EB2550143C2A}" type="presParOf" srcId="{D43D4DB3-D5DA-46C2-8D2C-B31B6EB46A17}" destId="{9F36EDF2-FE12-42FC-9901-E138ED98C4CA}" srcOrd="2" destOrd="0" presId="urn:microsoft.com/office/officeart/2018/2/layout/IconVerticalSolidList"/>
    <dgm:cxn modelId="{9A174043-3FB7-434A-A804-F4845BC64105}" type="presParOf" srcId="{D43D4DB3-D5DA-46C2-8D2C-B31B6EB46A17}" destId="{A1F9976D-7699-4EF7-A76F-CF7AFE3DC5CD}" srcOrd="3" destOrd="0" presId="urn:microsoft.com/office/officeart/2018/2/layout/IconVerticalSolidList"/>
    <dgm:cxn modelId="{8B7DC47A-8F50-440F-B6C7-569BCD481692}" type="presParOf" srcId="{DEF77BAA-536B-496E-9D5D-FD5913A6E8B7}" destId="{67241E8A-956B-4107-8058-8712D907C8B5}" srcOrd="3" destOrd="0" presId="urn:microsoft.com/office/officeart/2018/2/layout/IconVerticalSolidList"/>
    <dgm:cxn modelId="{C43A22F5-FBEF-4201-992D-6FCDFFD08DF2}" type="presParOf" srcId="{DEF77BAA-536B-496E-9D5D-FD5913A6E8B7}" destId="{5EEA8FA5-729F-4C0F-B3B3-A581057F16D3}" srcOrd="4" destOrd="0" presId="urn:microsoft.com/office/officeart/2018/2/layout/IconVerticalSolidList"/>
    <dgm:cxn modelId="{253262D0-65E9-4AA7-9127-5DE29298F4AC}" type="presParOf" srcId="{5EEA8FA5-729F-4C0F-B3B3-A581057F16D3}" destId="{9765DACB-31B0-447E-A1D9-31BAB2A72714}" srcOrd="0" destOrd="0" presId="urn:microsoft.com/office/officeart/2018/2/layout/IconVerticalSolidList"/>
    <dgm:cxn modelId="{ADF580D5-30CB-4A38-9E5F-929F421864F1}" type="presParOf" srcId="{5EEA8FA5-729F-4C0F-B3B3-A581057F16D3}" destId="{9D105562-2F7C-4457-BA10-78CDF109B3EB}" srcOrd="1" destOrd="0" presId="urn:microsoft.com/office/officeart/2018/2/layout/IconVerticalSolidList"/>
    <dgm:cxn modelId="{4CFA86DA-351E-48D5-8A82-E23A38861131}" type="presParOf" srcId="{5EEA8FA5-729F-4C0F-B3B3-A581057F16D3}" destId="{C80DEBDC-5C4F-4D60-80A7-E7FF334BDAB5}" srcOrd="2" destOrd="0" presId="urn:microsoft.com/office/officeart/2018/2/layout/IconVerticalSolidList"/>
    <dgm:cxn modelId="{057E3531-2640-47EA-A20B-8D5B40C61D04}" type="presParOf" srcId="{5EEA8FA5-729F-4C0F-B3B3-A581057F16D3}" destId="{AEB7CB47-E8E6-4863-B19D-2CDD770CBDF6}" srcOrd="3" destOrd="0" presId="urn:microsoft.com/office/officeart/2018/2/layout/IconVerticalSolidList"/>
    <dgm:cxn modelId="{7D4B7689-26B3-4134-9567-04C097AC2C98}" type="presParOf" srcId="{DEF77BAA-536B-496E-9D5D-FD5913A6E8B7}" destId="{8A7CA3D4-84C0-431F-ACE7-97C9F8F4FCC4}" srcOrd="5" destOrd="0" presId="urn:microsoft.com/office/officeart/2018/2/layout/IconVerticalSolidList"/>
    <dgm:cxn modelId="{926EF5F4-0D3F-44FE-871B-3DD542FE2B5B}" type="presParOf" srcId="{DEF77BAA-536B-496E-9D5D-FD5913A6E8B7}" destId="{85FD51E4-73A7-45DF-86DE-7A310DCC447E}" srcOrd="6" destOrd="0" presId="urn:microsoft.com/office/officeart/2018/2/layout/IconVerticalSolidList"/>
    <dgm:cxn modelId="{6517262A-1509-441C-8E32-7A2A7DB42AEB}" type="presParOf" srcId="{85FD51E4-73A7-45DF-86DE-7A310DCC447E}" destId="{39A80E6F-884A-411E-8E72-54B6BAECF7E2}" srcOrd="0" destOrd="0" presId="urn:microsoft.com/office/officeart/2018/2/layout/IconVerticalSolidList"/>
    <dgm:cxn modelId="{A3ED91E4-C44F-4C71-874D-C62EAE6D6A39}" type="presParOf" srcId="{85FD51E4-73A7-45DF-86DE-7A310DCC447E}" destId="{2AF0B9EC-4EC8-46FE-BD0B-BE6D57D56B88}" srcOrd="1" destOrd="0" presId="urn:microsoft.com/office/officeart/2018/2/layout/IconVerticalSolidList"/>
    <dgm:cxn modelId="{86124F1F-79F1-4B2C-B467-DEC3C30DD938}" type="presParOf" srcId="{85FD51E4-73A7-45DF-86DE-7A310DCC447E}" destId="{57290B9B-05D6-4D93-8AF1-86FAE17488D1}" srcOrd="2" destOrd="0" presId="urn:microsoft.com/office/officeart/2018/2/layout/IconVerticalSolidList"/>
    <dgm:cxn modelId="{7B1DC154-5E6A-441E-BBAA-DF3AC2D49179}" type="presParOf" srcId="{85FD51E4-73A7-45DF-86DE-7A310DCC447E}" destId="{90A13BDF-6E45-435B-93E7-61DA0A0AF2C6}" srcOrd="3" destOrd="0" presId="urn:microsoft.com/office/officeart/2018/2/layout/IconVerticalSolidList"/>
    <dgm:cxn modelId="{FC8A572D-4FE6-4D1A-9882-DB2D090EBC3C}" type="presParOf" srcId="{DEF77BAA-536B-496E-9D5D-FD5913A6E8B7}" destId="{2581BEA7-5C0D-4C11-938A-A10F522B03F2}" srcOrd="7" destOrd="0" presId="urn:microsoft.com/office/officeart/2018/2/layout/IconVerticalSolidList"/>
    <dgm:cxn modelId="{5D229479-0A51-40F6-BCFC-681F7E72697D}" type="presParOf" srcId="{DEF77BAA-536B-496E-9D5D-FD5913A6E8B7}" destId="{846660C4-AA3A-4897-A8C6-FAC655AB6874}" srcOrd="8" destOrd="0" presId="urn:microsoft.com/office/officeart/2018/2/layout/IconVerticalSolidList"/>
    <dgm:cxn modelId="{48069227-8F74-40AA-A82B-A10E464CF22B}" type="presParOf" srcId="{846660C4-AA3A-4897-A8C6-FAC655AB6874}" destId="{21BB1444-1C34-4BFA-8C7E-C52F41F13DAC}" srcOrd="0" destOrd="0" presId="urn:microsoft.com/office/officeart/2018/2/layout/IconVerticalSolidList"/>
    <dgm:cxn modelId="{4562F955-A503-4FCA-BBC2-5E0680BA9283}" type="presParOf" srcId="{846660C4-AA3A-4897-A8C6-FAC655AB6874}" destId="{1429E98A-E191-4D0D-8B7B-126A28B48010}" srcOrd="1" destOrd="0" presId="urn:microsoft.com/office/officeart/2018/2/layout/IconVerticalSolidList"/>
    <dgm:cxn modelId="{4FC53584-EAD4-4AB5-8369-E7A95A6775DA}" type="presParOf" srcId="{846660C4-AA3A-4897-A8C6-FAC655AB6874}" destId="{D70BB8A3-07A2-4F09-94EC-FD3A08E23FB9}" srcOrd="2" destOrd="0" presId="urn:microsoft.com/office/officeart/2018/2/layout/IconVerticalSolidList"/>
    <dgm:cxn modelId="{19EB14BA-BB3C-4115-AFBD-800A859E3051}" type="presParOf" srcId="{846660C4-AA3A-4897-A8C6-FAC655AB6874}" destId="{95D2D375-F38D-4FBC-A432-16CA0A0BB10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BF34ED-E439-4A68-8C7C-1A7378DE467E}" type="doc">
      <dgm:prSet loTypeId="urn:microsoft.com/office/officeart/2008/layout/LinedList" loCatId="list" qsTypeId="urn:microsoft.com/office/officeart/2005/8/quickstyle/simple2" qsCatId="simple" csTypeId="urn:microsoft.com/office/officeart/2005/8/colors/accent6_2" csCatId="accent6" phldr="1"/>
      <dgm:spPr/>
      <dgm:t>
        <a:bodyPr/>
        <a:lstStyle/>
        <a:p>
          <a:endParaRPr lang="en-US"/>
        </a:p>
      </dgm:t>
    </dgm:pt>
    <dgm:pt modelId="{360B522E-6EA6-4A23-BFC5-6423E757E680}">
      <dgm:prSet/>
      <dgm:spPr/>
      <dgm:t>
        <a:bodyPr/>
        <a:lstStyle/>
        <a:p>
          <a:r>
            <a:rPr lang="en-GB" b="1" dirty="0"/>
            <a:t>Data Analysis</a:t>
          </a:r>
          <a:r>
            <a:rPr lang="en-GB" dirty="0"/>
            <a:t>:</a:t>
          </a:r>
        </a:p>
        <a:p>
          <a:r>
            <a:rPr lang="en-GB" b="0" i="0" dirty="0"/>
            <a:t>AI examines student data to identify how they interact with course material and where they make mistakes.</a:t>
          </a:r>
          <a:endParaRPr lang="en-US" dirty="0"/>
        </a:p>
      </dgm:t>
    </dgm:pt>
    <dgm:pt modelId="{12445ABE-08D3-4D2D-BF35-6A75AE866AC8}" type="parTrans" cxnId="{4A903B95-8399-4F29-9E3D-6C39175AF670}">
      <dgm:prSet/>
      <dgm:spPr/>
      <dgm:t>
        <a:bodyPr/>
        <a:lstStyle/>
        <a:p>
          <a:endParaRPr lang="en-US"/>
        </a:p>
      </dgm:t>
    </dgm:pt>
    <dgm:pt modelId="{BA3B12BA-AE3D-4467-895A-B2B044A3EEDD}" type="sibTrans" cxnId="{4A903B95-8399-4F29-9E3D-6C39175AF670}">
      <dgm:prSet/>
      <dgm:spPr/>
      <dgm:t>
        <a:bodyPr/>
        <a:lstStyle/>
        <a:p>
          <a:endParaRPr lang="en-US"/>
        </a:p>
      </dgm:t>
    </dgm:pt>
    <dgm:pt modelId="{5780EF64-EE51-4339-8EEA-E71F369B5685}">
      <dgm:prSet/>
      <dgm:spPr/>
      <dgm:t>
        <a:bodyPr/>
        <a:lstStyle/>
        <a:p>
          <a:r>
            <a:rPr lang="en-GB" b="1" dirty="0"/>
            <a:t>Pattern Recognition</a:t>
          </a:r>
          <a:r>
            <a:rPr lang="en-GB" dirty="0"/>
            <a:t>: </a:t>
          </a:r>
        </a:p>
        <a:p>
          <a:r>
            <a:rPr lang="en-GB" b="0" i="0" dirty="0"/>
            <a:t>AI uses this data to detect trends in student performance, revealing areas of strength and weakness.</a:t>
          </a:r>
          <a:endParaRPr lang="en-US" dirty="0"/>
        </a:p>
      </dgm:t>
    </dgm:pt>
    <dgm:pt modelId="{FDC95F10-4C64-4713-9787-043112EDB057}" type="parTrans" cxnId="{8C8B467B-87EA-47EF-A609-CDA5895002CB}">
      <dgm:prSet/>
      <dgm:spPr/>
      <dgm:t>
        <a:bodyPr/>
        <a:lstStyle/>
        <a:p>
          <a:endParaRPr lang="en-US"/>
        </a:p>
      </dgm:t>
    </dgm:pt>
    <dgm:pt modelId="{4E91AEDD-3C89-4723-A521-F944664BE2B4}" type="sibTrans" cxnId="{8C8B467B-87EA-47EF-A609-CDA5895002CB}">
      <dgm:prSet/>
      <dgm:spPr/>
      <dgm:t>
        <a:bodyPr/>
        <a:lstStyle/>
        <a:p>
          <a:endParaRPr lang="en-US"/>
        </a:p>
      </dgm:t>
    </dgm:pt>
    <dgm:pt modelId="{629424F0-CC75-4883-B71E-B4C43258C5EC}">
      <dgm:prSet/>
      <dgm:spPr/>
      <dgm:t>
        <a:bodyPr/>
        <a:lstStyle/>
        <a:p>
          <a:r>
            <a:rPr lang="en-GB" b="1" dirty="0"/>
            <a:t>Adaptive Learning Paths</a:t>
          </a:r>
          <a:r>
            <a:rPr lang="en-GB" dirty="0"/>
            <a:t>: </a:t>
          </a:r>
        </a:p>
        <a:p>
          <a:r>
            <a:rPr lang="en-GB" b="0" i="0" dirty="0"/>
            <a:t>Based on these insights, AI modifies the student's learning journey to address knowledge gaps.</a:t>
          </a:r>
          <a:endParaRPr lang="en-US" dirty="0"/>
        </a:p>
      </dgm:t>
    </dgm:pt>
    <dgm:pt modelId="{904DBD5E-C843-48DA-87C1-0EA5FF2D7127}" type="parTrans" cxnId="{BDB1D341-9EFC-408F-B4B3-ADFCCC1639F8}">
      <dgm:prSet/>
      <dgm:spPr/>
      <dgm:t>
        <a:bodyPr/>
        <a:lstStyle/>
        <a:p>
          <a:endParaRPr lang="en-US"/>
        </a:p>
      </dgm:t>
    </dgm:pt>
    <dgm:pt modelId="{82BF6B89-E2CB-4965-8284-77206B021E09}" type="sibTrans" cxnId="{BDB1D341-9EFC-408F-B4B3-ADFCCC1639F8}">
      <dgm:prSet/>
      <dgm:spPr/>
      <dgm:t>
        <a:bodyPr/>
        <a:lstStyle/>
        <a:p>
          <a:endParaRPr lang="en-US"/>
        </a:p>
      </dgm:t>
    </dgm:pt>
    <dgm:pt modelId="{C9D2CB8D-439D-49F7-B054-5988D793F418}">
      <dgm:prSet/>
      <dgm:spPr/>
      <dgm:t>
        <a:bodyPr/>
        <a:lstStyle/>
        <a:p>
          <a:r>
            <a:rPr lang="en-GB" b="1" dirty="0"/>
            <a:t>Personalised Content Delivery</a:t>
          </a:r>
          <a:r>
            <a:rPr lang="en-GB" dirty="0"/>
            <a:t>: </a:t>
          </a:r>
        </a:p>
        <a:p>
          <a:r>
            <a:rPr lang="en-GB" b="0" i="0" dirty="0"/>
            <a:t>AI adjusts the </a:t>
          </a:r>
          <a:r>
            <a:rPr lang="en-GB" b="0" i="1" dirty="0"/>
            <a:t>complexity and type of educational content according to the student's </a:t>
          </a:r>
          <a:r>
            <a:rPr lang="en-GB" b="0" i="0" dirty="0"/>
            <a:t>progress.</a:t>
          </a:r>
          <a:endParaRPr lang="en-US" dirty="0"/>
        </a:p>
      </dgm:t>
    </dgm:pt>
    <dgm:pt modelId="{3F73B64E-0360-41C2-9B6D-D433C001B53A}" type="parTrans" cxnId="{BA85FE25-9591-432C-A2FF-08C80BA39C72}">
      <dgm:prSet/>
      <dgm:spPr/>
      <dgm:t>
        <a:bodyPr/>
        <a:lstStyle/>
        <a:p>
          <a:endParaRPr lang="en-US"/>
        </a:p>
      </dgm:t>
    </dgm:pt>
    <dgm:pt modelId="{690BABA1-6075-4D9A-ADD4-864AF9FDCA57}" type="sibTrans" cxnId="{BA85FE25-9591-432C-A2FF-08C80BA39C72}">
      <dgm:prSet/>
      <dgm:spPr/>
      <dgm:t>
        <a:bodyPr/>
        <a:lstStyle/>
        <a:p>
          <a:endParaRPr lang="en-US"/>
        </a:p>
      </dgm:t>
    </dgm:pt>
    <dgm:pt modelId="{86A9EBF1-531E-49E8-BA67-487504188F8D}">
      <dgm:prSet/>
      <dgm:spPr/>
      <dgm:t>
        <a:bodyPr/>
        <a:lstStyle/>
        <a:p>
          <a:r>
            <a:rPr lang="en-GB" b="1" dirty="0"/>
            <a:t>Feedback Loops</a:t>
          </a:r>
          <a:r>
            <a:rPr lang="en-GB" dirty="0"/>
            <a:t>: </a:t>
          </a:r>
        </a:p>
        <a:p>
          <a:r>
            <a:rPr lang="en-GB" b="0" i="0" dirty="0"/>
            <a:t>The system refines its understanding and personalisation efforts as students engage with the content.</a:t>
          </a:r>
          <a:endParaRPr lang="en-US" dirty="0"/>
        </a:p>
      </dgm:t>
    </dgm:pt>
    <dgm:pt modelId="{C19BE64E-40F2-4EDD-8257-F65F3392D804}" type="parTrans" cxnId="{41573779-C737-46B2-884F-F8C33934C371}">
      <dgm:prSet/>
      <dgm:spPr/>
      <dgm:t>
        <a:bodyPr/>
        <a:lstStyle/>
        <a:p>
          <a:endParaRPr lang="en-US"/>
        </a:p>
      </dgm:t>
    </dgm:pt>
    <dgm:pt modelId="{E56D0587-2623-4C7E-B4A9-988B7972E888}" type="sibTrans" cxnId="{41573779-C737-46B2-884F-F8C33934C371}">
      <dgm:prSet/>
      <dgm:spPr/>
      <dgm:t>
        <a:bodyPr/>
        <a:lstStyle/>
        <a:p>
          <a:endParaRPr lang="en-US"/>
        </a:p>
      </dgm:t>
    </dgm:pt>
    <dgm:pt modelId="{59C3D991-9BB5-4D08-B6BF-E2F991031998}">
      <dgm:prSet/>
      <dgm:spPr/>
      <dgm:t>
        <a:bodyPr/>
        <a:lstStyle/>
        <a:p>
          <a:r>
            <a:rPr lang="en-GB" b="1" dirty="0"/>
            <a:t>Resource Recommendations</a:t>
          </a:r>
          <a:r>
            <a:rPr lang="en-GB" dirty="0"/>
            <a:t>: </a:t>
          </a:r>
          <a:r>
            <a:rPr lang="en-GB" b="0" i="0" dirty="0"/>
            <a:t>AI suggests additional materials to further aid student learning where needed.</a:t>
          </a:r>
          <a:endParaRPr lang="en-US" dirty="0"/>
        </a:p>
      </dgm:t>
    </dgm:pt>
    <dgm:pt modelId="{0A273C5A-687D-4615-87BE-FD592F345E0A}" type="parTrans" cxnId="{8ABBB698-76C8-42F3-9A9C-6361DF4D2C98}">
      <dgm:prSet/>
      <dgm:spPr/>
      <dgm:t>
        <a:bodyPr/>
        <a:lstStyle/>
        <a:p>
          <a:endParaRPr lang="en-US"/>
        </a:p>
      </dgm:t>
    </dgm:pt>
    <dgm:pt modelId="{FB0FF66E-C2A6-4F98-9A2F-B3CC155D12BE}" type="sibTrans" cxnId="{8ABBB698-76C8-42F3-9A9C-6361DF4D2C98}">
      <dgm:prSet/>
      <dgm:spPr/>
      <dgm:t>
        <a:bodyPr/>
        <a:lstStyle/>
        <a:p>
          <a:endParaRPr lang="en-US"/>
        </a:p>
      </dgm:t>
    </dgm:pt>
    <dgm:pt modelId="{F8E1D4F8-172E-4FDC-A934-1F685BA44C8C}" type="pres">
      <dgm:prSet presAssocID="{01BF34ED-E439-4A68-8C7C-1A7378DE467E}" presName="vert0" presStyleCnt="0">
        <dgm:presLayoutVars>
          <dgm:dir/>
          <dgm:animOne val="branch"/>
          <dgm:animLvl val="lvl"/>
        </dgm:presLayoutVars>
      </dgm:prSet>
      <dgm:spPr/>
    </dgm:pt>
    <dgm:pt modelId="{CDB5E13A-C076-499B-AFDC-7740F374ACCD}" type="pres">
      <dgm:prSet presAssocID="{360B522E-6EA6-4A23-BFC5-6423E757E680}" presName="thickLine" presStyleLbl="alignNode1" presStyleIdx="0" presStyleCnt="6"/>
      <dgm:spPr/>
    </dgm:pt>
    <dgm:pt modelId="{C3C0C2FF-633D-4312-9563-7A49D61015C8}" type="pres">
      <dgm:prSet presAssocID="{360B522E-6EA6-4A23-BFC5-6423E757E680}" presName="horz1" presStyleCnt="0"/>
      <dgm:spPr/>
    </dgm:pt>
    <dgm:pt modelId="{CBD03DCE-8292-4AB4-AE5E-71BB525CC757}" type="pres">
      <dgm:prSet presAssocID="{360B522E-6EA6-4A23-BFC5-6423E757E680}" presName="tx1" presStyleLbl="revTx" presStyleIdx="0" presStyleCnt="6" custScaleY="117031"/>
      <dgm:spPr/>
    </dgm:pt>
    <dgm:pt modelId="{ADF5E8AF-D0AB-4257-8AED-5110C1147035}" type="pres">
      <dgm:prSet presAssocID="{360B522E-6EA6-4A23-BFC5-6423E757E680}" presName="vert1" presStyleCnt="0"/>
      <dgm:spPr/>
    </dgm:pt>
    <dgm:pt modelId="{61CDE727-2134-42DA-89D5-8711C4FFE8CF}" type="pres">
      <dgm:prSet presAssocID="{5780EF64-EE51-4339-8EEA-E71F369B5685}" presName="thickLine" presStyleLbl="alignNode1" presStyleIdx="1" presStyleCnt="6"/>
      <dgm:spPr/>
    </dgm:pt>
    <dgm:pt modelId="{257AF053-A3CE-4DC5-8704-22F7011C56CF}" type="pres">
      <dgm:prSet presAssocID="{5780EF64-EE51-4339-8EEA-E71F369B5685}" presName="horz1" presStyleCnt="0"/>
      <dgm:spPr/>
    </dgm:pt>
    <dgm:pt modelId="{B1E85900-C26C-457E-A158-1600D1300F96}" type="pres">
      <dgm:prSet presAssocID="{5780EF64-EE51-4339-8EEA-E71F369B5685}" presName="tx1" presStyleLbl="revTx" presStyleIdx="1" presStyleCnt="6" custScaleY="116215"/>
      <dgm:spPr/>
    </dgm:pt>
    <dgm:pt modelId="{C8FE3FC5-867C-4BF6-8718-CC3C77E7B197}" type="pres">
      <dgm:prSet presAssocID="{5780EF64-EE51-4339-8EEA-E71F369B5685}" presName="vert1" presStyleCnt="0"/>
      <dgm:spPr/>
    </dgm:pt>
    <dgm:pt modelId="{E9BA634D-C4A0-4C78-B1DC-4F6DF57F7D6E}" type="pres">
      <dgm:prSet presAssocID="{629424F0-CC75-4883-B71E-B4C43258C5EC}" presName="thickLine" presStyleLbl="alignNode1" presStyleIdx="2" presStyleCnt="6"/>
      <dgm:spPr/>
    </dgm:pt>
    <dgm:pt modelId="{26F997A6-30F1-461D-8840-58EEDA54D541}" type="pres">
      <dgm:prSet presAssocID="{629424F0-CC75-4883-B71E-B4C43258C5EC}" presName="horz1" presStyleCnt="0"/>
      <dgm:spPr/>
    </dgm:pt>
    <dgm:pt modelId="{BE61AE26-8CFE-47C5-8C1C-FE9FD08AD26A}" type="pres">
      <dgm:prSet presAssocID="{629424F0-CC75-4883-B71E-B4C43258C5EC}" presName="tx1" presStyleLbl="revTx" presStyleIdx="2" presStyleCnt="6"/>
      <dgm:spPr/>
    </dgm:pt>
    <dgm:pt modelId="{DE973385-7B77-48A5-87B1-32BAE89416A5}" type="pres">
      <dgm:prSet presAssocID="{629424F0-CC75-4883-B71E-B4C43258C5EC}" presName="vert1" presStyleCnt="0"/>
      <dgm:spPr/>
    </dgm:pt>
    <dgm:pt modelId="{627F4B13-73D9-43A2-B1AE-BB518A96D19C}" type="pres">
      <dgm:prSet presAssocID="{C9D2CB8D-439D-49F7-B054-5988D793F418}" presName="thickLine" presStyleLbl="alignNode1" presStyleIdx="3" presStyleCnt="6"/>
      <dgm:spPr/>
    </dgm:pt>
    <dgm:pt modelId="{1405C324-9102-4C89-B924-42A42CA56735}" type="pres">
      <dgm:prSet presAssocID="{C9D2CB8D-439D-49F7-B054-5988D793F418}" presName="horz1" presStyleCnt="0"/>
      <dgm:spPr/>
    </dgm:pt>
    <dgm:pt modelId="{BBCEBA80-9F00-4A64-8CFB-834D6544EAA2}" type="pres">
      <dgm:prSet presAssocID="{C9D2CB8D-439D-49F7-B054-5988D793F418}" presName="tx1" presStyleLbl="revTx" presStyleIdx="3" presStyleCnt="6"/>
      <dgm:spPr/>
    </dgm:pt>
    <dgm:pt modelId="{ECDE52A6-0137-4E1B-9575-9E09B3BF8117}" type="pres">
      <dgm:prSet presAssocID="{C9D2CB8D-439D-49F7-B054-5988D793F418}" presName="vert1" presStyleCnt="0"/>
      <dgm:spPr/>
    </dgm:pt>
    <dgm:pt modelId="{7B23BCC9-F197-44E0-A83D-42ED471617A9}" type="pres">
      <dgm:prSet presAssocID="{86A9EBF1-531E-49E8-BA67-487504188F8D}" presName="thickLine" presStyleLbl="alignNode1" presStyleIdx="4" presStyleCnt="6"/>
      <dgm:spPr/>
    </dgm:pt>
    <dgm:pt modelId="{B56E45BB-44A0-41BC-98C8-9DAB31D08E85}" type="pres">
      <dgm:prSet presAssocID="{86A9EBF1-531E-49E8-BA67-487504188F8D}" presName="horz1" presStyleCnt="0"/>
      <dgm:spPr/>
    </dgm:pt>
    <dgm:pt modelId="{47EF0442-1AA1-4423-92BC-395593BD34FE}" type="pres">
      <dgm:prSet presAssocID="{86A9EBF1-531E-49E8-BA67-487504188F8D}" presName="tx1" presStyleLbl="revTx" presStyleIdx="4" presStyleCnt="6" custScaleY="112240"/>
      <dgm:spPr/>
    </dgm:pt>
    <dgm:pt modelId="{C4B7DAB3-DB18-451B-B3E9-A1D895BEA607}" type="pres">
      <dgm:prSet presAssocID="{86A9EBF1-531E-49E8-BA67-487504188F8D}" presName="vert1" presStyleCnt="0"/>
      <dgm:spPr/>
    </dgm:pt>
    <dgm:pt modelId="{2CED9163-0A39-4141-8EEE-EC077D363304}" type="pres">
      <dgm:prSet presAssocID="{59C3D991-9BB5-4D08-B6BF-E2F991031998}" presName="thickLine" presStyleLbl="alignNode1" presStyleIdx="5" presStyleCnt="6"/>
      <dgm:spPr/>
    </dgm:pt>
    <dgm:pt modelId="{CAE8C03B-0408-435E-924D-6CC34FBB0CDA}" type="pres">
      <dgm:prSet presAssocID="{59C3D991-9BB5-4D08-B6BF-E2F991031998}" presName="horz1" presStyleCnt="0"/>
      <dgm:spPr/>
    </dgm:pt>
    <dgm:pt modelId="{527C4CAF-B490-439C-90ED-10A4329DCE82}" type="pres">
      <dgm:prSet presAssocID="{59C3D991-9BB5-4D08-B6BF-E2F991031998}" presName="tx1" presStyleLbl="revTx" presStyleIdx="5" presStyleCnt="6" custScaleY="79411"/>
      <dgm:spPr/>
    </dgm:pt>
    <dgm:pt modelId="{2BA0A563-AA27-4593-B97C-62622EFED971}" type="pres">
      <dgm:prSet presAssocID="{59C3D991-9BB5-4D08-B6BF-E2F991031998}" presName="vert1" presStyleCnt="0"/>
      <dgm:spPr/>
    </dgm:pt>
  </dgm:ptLst>
  <dgm:cxnLst>
    <dgm:cxn modelId="{0A43CF0F-6A6B-4C12-BE3F-9EF7719F191F}" type="presOf" srcId="{629424F0-CC75-4883-B71E-B4C43258C5EC}" destId="{BE61AE26-8CFE-47C5-8C1C-FE9FD08AD26A}" srcOrd="0" destOrd="0" presId="urn:microsoft.com/office/officeart/2008/layout/LinedList"/>
    <dgm:cxn modelId="{CDC66419-3984-4F2C-AF03-847C738072E6}" type="presOf" srcId="{59C3D991-9BB5-4D08-B6BF-E2F991031998}" destId="{527C4CAF-B490-439C-90ED-10A4329DCE82}" srcOrd="0" destOrd="0" presId="urn:microsoft.com/office/officeart/2008/layout/LinedList"/>
    <dgm:cxn modelId="{BA85FE25-9591-432C-A2FF-08C80BA39C72}" srcId="{01BF34ED-E439-4A68-8C7C-1A7378DE467E}" destId="{C9D2CB8D-439D-49F7-B054-5988D793F418}" srcOrd="3" destOrd="0" parTransId="{3F73B64E-0360-41C2-9B6D-D433C001B53A}" sibTransId="{690BABA1-6075-4D9A-ADD4-864AF9FDCA57}"/>
    <dgm:cxn modelId="{BDB1D341-9EFC-408F-B4B3-ADFCCC1639F8}" srcId="{01BF34ED-E439-4A68-8C7C-1A7378DE467E}" destId="{629424F0-CC75-4883-B71E-B4C43258C5EC}" srcOrd="2" destOrd="0" parTransId="{904DBD5E-C843-48DA-87C1-0EA5FF2D7127}" sibTransId="{82BF6B89-E2CB-4965-8284-77206B021E09}"/>
    <dgm:cxn modelId="{30111B44-6FB8-4337-97E1-9167006B7E75}" type="presOf" srcId="{C9D2CB8D-439D-49F7-B054-5988D793F418}" destId="{BBCEBA80-9F00-4A64-8CFB-834D6544EAA2}" srcOrd="0" destOrd="0" presId="urn:microsoft.com/office/officeart/2008/layout/LinedList"/>
    <dgm:cxn modelId="{681FFD4B-6D96-49B8-B9A3-480DE3724640}" type="presOf" srcId="{86A9EBF1-531E-49E8-BA67-487504188F8D}" destId="{47EF0442-1AA1-4423-92BC-395593BD34FE}" srcOrd="0" destOrd="0" presId="urn:microsoft.com/office/officeart/2008/layout/LinedList"/>
    <dgm:cxn modelId="{41573779-C737-46B2-884F-F8C33934C371}" srcId="{01BF34ED-E439-4A68-8C7C-1A7378DE467E}" destId="{86A9EBF1-531E-49E8-BA67-487504188F8D}" srcOrd="4" destOrd="0" parTransId="{C19BE64E-40F2-4EDD-8257-F65F3392D804}" sibTransId="{E56D0587-2623-4C7E-B4A9-988B7972E888}"/>
    <dgm:cxn modelId="{2A5CB259-B8B0-4B1B-9B4D-FEEC63519F20}" type="presOf" srcId="{360B522E-6EA6-4A23-BFC5-6423E757E680}" destId="{CBD03DCE-8292-4AB4-AE5E-71BB525CC757}" srcOrd="0" destOrd="0" presId="urn:microsoft.com/office/officeart/2008/layout/LinedList"/>
    <dgm:cxn modelId="{8C8B467B-87EA-47EF-A609-CDA5895002CB}" srcId="{01BF34ED-E439-4A68-8C7C-1A7378DE467E}" destId="{5780EF64-EE51-4339-8EEA-E71F369B5685}" srcOrd="1" destOrd="0" parTransId="{FDC95F10-4C64-4713-9787-043112EDB057}" sibTransId="{4E91AEDD-3C89-4723-A521-F944664BE2B4}"/>
    <dgm:cxn modelId="{4A903B95-8399-4F29-9E3D-6C39175AF670}" srcId="{01BF34ED-E439-4A68-8C7C-1A7378DE467E}" destId="{360B522E-6EA6-4A23-BFC5-6423E757E680}" srcOrd="0" destOrd="0" parTransId="{12445ABE-08D3-4D2D-BF35-6A75AE866AC8}" sibTransId="{BA3B12BA-AE3D-4467-895A-B2B044A3EEDD}"/>
    <dgm:cxn modelId="{8ABBB698-76C8-42F3-9A9C-6361DF4D2C98}" srcId="{01BF34ED-E439-4A68-8C7C-1A7378DE467E}" destId="{59C3D991-9BB5-4D08-B6BF-E2F991031998}" srcOrd="5" destOrd="0" parTransId="{0A273C5A-687D-4615-87BE-FD592F345E0A}" sibTransId="{FB0FF66E-C2A6-4F98-9A2F-B3CC155D12BE}"/>
    <dgm:cxn modelId="{6FA9569A-9909-40EC-BADB-20C9CD9058BA}" type="presOf" srcId="{5780EF64-EE51-4339-8EEA-E71F369B5685}" destId="{B1E85900-C26C-457E-A158-1600D1300F96}" srcOrd="0" destOrd="0" presId="urn:microsoft.com/office/officeart/2008/layout/LinedList"/>
    <dgm:cxn modelId="{B8AC04E7-CBCC-42A7-BDDC-213A73F71896}" type="presOf" srcId="{01BF34ED-E439-4A68-8C7C-1A7378DE467E}" destId="{F8E1D4F8-172E-4FDC-A934-1F685BA44C8C}" srcOrd="0" destOrd="0" presId="urn:microsoft.com/office/officeart/2008/layout/LinedList"/>
    <dgm:cxn modelId="{F8FB827B-FF9C-4316-B8E4-DC971DDECA09}" type="presParOf" srcId="{F8E1D4F8-172E-4FDC-A934-1F685BA44C8C}" destId="{CDB5E13A-C076-499B-AFDC-7740F374ACCD}" srcOrd="0" destOrd="0" presId="urn:microsoft.com/office/officeart/2008/layout/LinedList"/>
    <dgm:cxn modelId="{0F17702B-002E-48FF-B86F-F4A12B99BDBD}" type="presParOf" srcId="{F8E1D4F8-172E-4FDC-A934-1F685BA44C8C}" destId="{C3C0C2FF-633D-4312-9563-7A49D61015C8}" srcOrd="1" destOrd="0" presId="urn:microsoft.com/office/officeart/2008/layout/LinedList"/>
    <dgm:cxn modelId="{56907C3C-690C-4A04-8C8E-B5E8C09DF204}" type="presParOf" srcId="{C3C0C2FF-633D-4312-9563-7A49D61015C8}" destId="{CBD03DCE-8292-4AB4-AE5E-71BB525CC757}" srcOrd="0" destOrd="0" presId="urn:microsoft.com/office/officeart/2008/layout/LinedList"/>
    <dgm:cxn modelId="{067EC574-AFB3-4D09-998C-36B30A745F6E}" type="presParOf" srcId="{C3C0C2FF-633D-4312-9563-7A49D61015C8}" destId="{ADF5E8AF-D0AB-4257-8AED-5110C1147035}" srcOrd="1" destOrd="0" presId="urn:microsoft.com/office/officeart/2008/layout/LinedList"/>
    <dgm:cxn modelId="{BE41937F-FCB0-423A-A0CB-78D050AF2085}" type="presParOf" srcId="{F8E1D4F8-172E-4FDC-A934-1F685BA44C8C}" destId="{61CDE727-2134-42DA-89D5-8711C4FFE8CF}" srcOrd="2" destOrd="0" presId="urn:microsoft.com/office/officeart/2008/layout/LinedList"/>
    <dgm:cxn modelId="{73D02F5F-8002-4015-AFB3-9B9C8295D5F9}" type="presParOf" srcId="{F8E1D4F8-172E-4FDC-A934-1F685BA44C8C}" destId="{257AF053-A3CE-4DC5-8704-22F7011C56CF}" srcOrd="3" destOrd="0" presId="urn:microsoft.com/office/officeart/2008/layout/LinedList"/>
    <dgm:cxn modelId="{699E8681-2233-4835-98C8-79E61C9F591B}" type="presParOf" srcId="{257AF053-A3CE-4DC5-8704-22F7011C56CF}" destId="{B1E85900-C26C-457E-A158-1600D1300F96}" srcOrd="0" destOrd="0" presId="urn:microsoft.com/office/officeart/2008/layout/LinedList"/>
    <dgm:cxn modelId="{5C5A75C1-329F-455C-827F-E0979E9789C0}" type="presParOf" srcId="{257AF053-A3CE-4DC5-8704-22F7011C56CF}" destId="{C8FE3FC5-867C-4BF6-8718-CC3C77E7B197}" srcOrd="1" destOrd="0" presId="urn:microsoft.com/office/officeart/2008/layout/LinedList"/>
    <dgm:cxn modelId="{E1238F3C-A5A1-420B-BE2C-13CDE29C2682}" type="presParOf" srcId="{F8E1D4F8-172E-4FDC-A934-1F685BA44C8C}" destId="{E9BA634D-C4A0-4C78-B1DC-4F6DF57F7D6E}" srcOrd="4" destOrd="0" presId="urn:microsoft.com/office/officeart/2008/layout/LinedList"/>
    <dgm:cxn modelId="{4C6284B3-C920-4A4C-8628-C930F07CEB92}" type="presParOf" srcId="{F8E1D4F8-172E-4FDC-A934-1F685BA44C8C}" destId="{26F997A6-30F1-461D-8840-58EEDA54D541}" srcOrd="5" destOrd="0" presId="urn:microsoft.com/office/officeart/2008/layout/LinedList"/>
    <dgm:cxn modelId="{9EF419DB-849C-4C6B-80CF-1BA1A3C73EE2}" type="presParOf" srcId="{26F997A6-30F1-461D-8840-58EEDA54D541}" destId="{BE61AE26-8CFE-47C5-8C1C-FE9FD08AD26A}" srcOrd="0" destOrd="0" presId="urn:microsoft.com/office/officeart/2008/layout/LinedList"/>
    <dgm:cxn modelId="{CA08FDFF-CBCE-4762-B12C-230C74D75BB0}" type="presParOf" srcId="{26F997A6-30F1-461D-8840-58EEDA54D541}" destId="{DE973385-7B77-48A5-87B1-32BAE89416A5}" srcOrd="1" destOrd="0" presId="urn:microsoft.com/office/officeart/2008/layout/LinedList"/>
    <dgm:cxn modelId="{D291AC87-FF51-4D68-8461-8AC62F3F67E5}" type="presParOf" srcId="{F8E1D4F8-172E-4FDC-A934-1F685BA44C8C}" destId="{627F4B13-73D9-43A2-B1AE-BB518A96D19C}" srcOrd="6" destOrd="0" presId="urn:microsoft.com/office/officeart/2008/layout/LinedList"/>
    <dgm:cxn modelId="{04F21DE9-4F1D-4342-B768-991FD4332B75}" type="presParOf" srcId="{F8E1D4F8-172E-4FDC-A934-1F685BA44C8C}" destId="{1405C324-9102-4C89-B924-42A42CA56735}" srcOrd="7" destOrd="0" presId="urn:microsoft.com/office/officeart/2008/layout/LinedList"/>
    <dgm:cxn modelId="{B10A899A-7C03-490D-BBEC-CC73C513DD15}" type="presParOf" srcId="{1405C324-9102-4C89-B924-42A42CA56735}" destId="{BBCEBA80-9F00-4A64-8CFB-834D6544EAA2}" srcOrd="0" destOrd="0" presId="urn:microsoft.com/office/officeart/2008/layout/LinedList"/>
    <dgm:cxn modelId="{2496142B-3213-4AF7-9971-3C01F5A7C92D}" type="presParOf" srcId="{1405C324-9102-4C89-B924-42A42CA56735}" destId="{ECDE52A6-0137-4E1B-9575-9E09B3BF8117}" srcOrd="1" destOrd="0" presId="urn:microsoft.com/office/officeart/2008/layout/LinedList"/>
    <dgm:cxn modelId="{B841623C-2E6E-497E-A0F5-034DA93FF438}" type="presParOf" srcId="{F8E1D4F8-172E-4FDC-A934-1F685BA44C8C}" destId="{7B23BCC9-F197-44E0-A83D-42ED471617A9}" srcOrd="8" destOrd="0" presId="urn:microsoft.com/office/officeart/2008/layout/LinedList"/>
    <dgm:cxn modelId="{35235282-3BA0-467E-B6BF-A51B7266CB12}" type="presParOf" srcId="{F8E1D4F8-172E-4FDC-A934-1F685BA44C8C}" destId="{B56E45BB-44A0-41BC-98C8-9DAB31D08E85}" srcOrd="9" destOrd="0" presId="urn:microsoft.com/office/officeart/2008/layout/LinedList"/>
    <dgm:cxn modelId="{14D2754C-B253-4E8E-BFC5-8FB1E5D53949}" type="presParOf" srcId="{B56E45BB-44A0-41BC-98C8-9DAB31D08E85}" destId="{47EF0442-1AA1-4423-92BC-395593BD34FE}" srcOrd="0" destOrd="0" presId="urn:microsoft.com/office/officeart/2008/layout/LinedList"/>
    <dgm:cxn modelId="{29C71CC5-9250-4BE5-8BAD-C07A43CCC013}" type="presParOf" srcId="{B56E45BB-44A0-41BC-98C8-9DAB31D08E85}" destId="{C4B7DAB3-DB18-451B-B3E9-A1D895BEA607}" srcOrd="1" destOrd="0" presId="urn:microsoft.com/office/officeart/2008/layout/LinedList"/>
    <dgm:cxn modelId="{0019E3BC-2D77-4D66-9226-52922D3D76B5}" type="presParOf" srcId="{F8E1D4F8-172E-4FDC-A934-1F685BA44C8C}" destId="{2CED9163-0A39-4141-8EEE-EC077D363304}" srcOrd="10" destOrd="0" presId="urn:microsoft.com/office/officeart/2008/layout/LinedList"/>
    <dgm:cxn modelId="{54FA913A-B920-4FAC-8014-712A0E4EC28F}" type="presParOf" srcId="{F8E1D4F8-172E-4FDC-A934-1F685BA44C8C}" destId="{CAE8C03B-0408-435E-924D-6CC34FBB0CDA}" srcOrd="11" destOrd="0" presId="urn:microsoft.com/office/officeart/2008/layout/LinedList"/>
    <dgm:cxn modelId="{DC003B16-5F38-4C37-B032-7298874AE049}" type="presParOf" srcId="{CAE8C03B-0408-435E-924D-6CC34FBB0CDA}" destId="{527C4CAF-B490-439C-90ED-10A4329DCE82}" srcOrd="0" destOrd="0" presId="urn:microsoft.com/office/officeart/2008/layout/LinedList"/>
    <dgm:cxn modelId="{C34E1274-A8E3-42EE-9808-AE0A3309A2BB}" type="presParOf" srcId="{CAE8C03B-0408-435E-924D-6CC34FBB0CDA}" destId="{2BA0A563-AA27-4593-B97C-62622EFED971}"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18EED-0E69-4E4E-A8DA-1A67276281FB}">
      <dsp:nvSpPr>
        <dsp:cNvPr id="0" name=""/>
        <dsp:cNvSpPr/>
      </dsp:nvSpPr>
      <dsp:spPr>
        <a:xfrm>
          <a:off x="0" y="4227"/>
          <a:ext cx="5789150" cy="9005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DAAD0C-DD2A-41B5-87F0-D350D979A432}">
      <dsp:nvSpPr>
        <dsp:cNvPr id="0" name=""/>
        <dsp:cNvSpPr/>
      </dsp:nvSpPr>
      <dsp:spPr>
        <a:xfrm>
          <a:off x="272414" y="206850"/>
          <a:ext cx="495299" cy="4952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18B268-8A5D-48BA-9560-CF86911AB2C2}">
      <dsp:nvSpPr>
        <dsp:cNvPr id="0" name=""/>
        <dsp:cNvSpPr/>
      </dsp:nvSpPr>
      <dsp:spPr>
        <a:xfrm>
          <a:off x="1040128" y="4227"/>
          <a:ext cx="4749021" cy="900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308" tIns="95308" rIns="95308" bIns="95308" numCol="1" spcCol="1270" anchor="ctr" anchorCtr="0">
          <a:noAutofit/>
        </a:bodyPr>
        <a:lstStyle/>
        <a:p>
          <a:pPr marL="0" lvl="0" indent="0" algn="l" defTabSz="844550">
            <a:lnSpc>
              <a:spcPct val="100000"/>
            </a:lnSpc>
            <a:spcBef>
              <a:spcPct val="0"/>
            </a:spcBef>
            <a:spcAft>
              <a:spcPct val="35000"/>
            </a:spcAft>
            <a:buNone/>
          </a:pPr>
          <a:r>
            <a:rPr lang="en-GB" sz="1900" b="1" kern="1200" dirty="0"/>
            <a:t>The Role of AI in Modern Education </a:t>
          </a:r>
          <a:endParaRPr lang="en-US" sz="1900" kern="1200" dirty="0"/>
        </a:p>
      </dsp:txBody>
      <dsp:txXfrm>
        <a:off x="1040128" y="4227"/>
        <a:ext cx="4749021" cy="900544"/>
      </dsp:txXfrm>
    </dsp:sp>
    <dsp:sp modelId="{B3172DEE-667A-41A3-8575-F2538DC16B4C}">
      <dsp:nvSpPr>
        <dsp:cNvPr id="0" name=""/>
        <dsp:cNvSpPr/>
      </dsp:nvSpPr>
      <dsp:spPr>
        <a:xfrm>
          <a:off x="0" y="1129908"/>
          <a:ext cx="5789150" cy="9005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EE6DE8-88B3-4152-9FEC-439D1F80E704}">
      <dsp:nvSpPr>
        <dsp:cNvPr id="0" name=""/>
        <dsp:cNvSpPr/>
      </dsp:nvSpPr>
      <dsp:spPr>
        <a:xfrm>
          <a:off x="272414" y="1332530"/>
          <a:ext cx="495299" cy="4952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F9976D-7699-4EF7-A76F-CF7AFE3DC5CD}">
      <dsp:nvSpPr>
        <dsp:cNvPr id="0" name=""/>
        <dsp:cNvSpPr/>
      </dsp:nvSpPr>
      <dsp:spPr>
        <a:xfrm>
          <a:off x="1040128" y="1129908"/>
          <a:ext cx="4749021" cy="900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308" tIns="95308" rIns="95308" bIns="95308" numCol="1" spcCol="1270" anchor="ctr" anchorCtr="0">
          <a:noAutofit/>
        </a:bodyPr>
        <a:lstStyle/>
        <a:p>
          <a:pPr marL="0" lvl="0" indent="0" algn="l" defTabSz="844550">
            <a:lnSpc>
              <a:spcPct val="100000"/>
            </a:lnSpc>
            <a:spcBef>
              <a:spcPct val="0"/>
            </a:spcBef>
            <a:spcAft>
              <a:spcPct val="35000"/>
            </a:spcAft>
            <a:buNone/>
          </a:pPr>
          <a:r>
            <a:rPr lang="en-GB" sz="1900" b="1" kern="1200" dirty="0"/>
            <a:t>Case Studies and Examples </a:t>
          </a:r>
          <a:endParaRPr lang="en-US" sz="1900" kern="1200" dirty="0"/>
        </a:p>
      </dsp:txBody>
      <dsp:txXfrm>
        <a:off x="1040128" y="1129908"/>
        <a:ext cx="4749021" cy="900544"/>
      </dsp:txXfrm>
    </dsp:sp>
    <dsp:sp modelId="{9765DACB-31B0-447E-A1D9-31BAB2A72714}">
      <dsp:nvSpPr>
        <dsp:cNvPr id="0" name=""/>
        <dsp:cNvSpPr/>
      </dsp:nvSpPr>
      <dsp:spPr>
        <a:xfrm>
          <a:off x="0" y="2255588"/>
          <a:ext cx="5789150" cy="9005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105562-2F7C-4457-BA10-78CDF109B3EB}">
      <dsp:nvSpPr>
        <dsp:cNvPr id="0" name=""/>
        <dsp:cNvSpPr/>
      </dsp:nvSpPr>
      <dsp:spPr>
        <a:xfrm>
          <a:off x="272414" y="2458211"/>
          <a:ext cx="495299" cy="4952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B7CB47-E8E6-4863-B19D-2CDD770CBDF6}">
      <dsp:nvSpPr>
        <dsp:cNvPr id="0" name=""/>
        <dsp:cNvSpPr/>
      </dsp:nvSpPr>
      <dsp:spPr>
        <a:xfrm>
          <a:off x="1040128" y="2255588"/>
          <a:ext cx="4749021" cy="900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308" tIns="95308" rIns="95308" bIns="95308" numCol="1" spcCol="1270" anchor="ctr" anchorCtr="0">
          <a:noAutofit/>
        </a:bodyPr>
        <a:lstStyle/>
        <a:p>
          <a:pPr marL="0" lvl="0" indent="0" algn="l" defTabSz="844550">
            <a:lnSpc>
              <a:spcPct val="100000"/>
            </a:lnSpc>
            <a:spcBef>
              <a:spcPct val="0"/>
            </a:spcBef>
            <a:spcAft>
              <a:spcPct val="35000"/>
            </a:spcAft>
            <a:buNone/>
          </a:pPr>
          <a:r>
            <a:rPr lang="en-GB" sz="1900" b="1" kern="1200"/>
            <a:t>Practical Applications in Teaching </a:t>
          </a:r>
          <a:endParaRPr lang="en-US" sz="1900" kern="1200"/>
        </a:p>
      </dsp:txBody>
      <dsp:txXfrm>
        <a:off x="1040128" y="2255588"/>
        <a:ext cx="4749021" cy="900544"/>
      </dsp:txXfrm>
    </dsp:sp>
    <dsp:sp modelId="{39A80E6F-884A-411E-8E72-54B6BAECF7E2}">
      <dsp:nvSpPr>
        <dsp:cNvPr id="0" name=""/>
        <dsp:cNvSpPr/>
      </dsp:nvSpPr>
      <dsp:spPr>
        <a:xfrm>
          <a:off x="0" y="3381269"/>
          <a:ext cx="5789150" cy="9005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F0B9EC-4EC8-46FE-BD0B-BE6D57D56B88}">
      <dsp:nvSpPr>
        <dsp:cNvPr id="0" name=""/>
        <dsp:cNvSpPr/>
      </dsp:nvSpPr>
      <dsp:spPr>
        <a:xfrm>
          <a:off x="272414" y="3583891"/>
          <a:ext cx="495299" cy="4952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A13BDF-6E45-435B-93E7-61DA0A0AF2C6}">
      <dsp:nvSpPr>
        <dsp:cNvPr id="0" name=""/>
        <dsp:cNvSpPr/>
      </dsp:nvSpPr>
      <dsp:spPr>
        <a:xfrm>
          <a:off x="1040128" y="3381269"/>
          <a:ext cx="4749021" cy="900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308" tIns="95308" rIns="95308" bIns="95308" numCol="1" spcCol="1270" anchor="ctr" anchorCtr="0">
          <a:noAutofit/>
        </a:bodyPr>
        <a:lstStyle/>
        <a:p>
          <a:pPr marL="0" lvl="0" indent="0" algn="l" defTabSz="844550">
            <a:lnSpc>
              <a:spcPct val="100000"/>
            </a:lnSpc>
            <a:spcBef>
              <a:spcPct val="0"/>
            </a:spcBef>
            <a:spcAft>
              <a:spcPct val="35000"/>
            </a:spcAft>
            <a:buNone/>
          </a:pPr>
          <a:r>
            <a:rPr lang="en-GB" sz="1900" b="1" kern="1200"/>
            <a:t>Ethical Considerations and Challenges </a:t>
          </a:r>
          <a:endParaRPr lang="en-US" sz="1900" kern="1200"/>
        </a:p>
      </dsp:txBody>
      <dsp:txXfrm>
        <a:off x="1040128" y="3381269"/>
        <a:ext cx="4749021" cy="900544"/>
      </dsp:txXfrm>
    </dsp:sp>
    <dsp:sp modelId="{21BB1444-1C34-4BFA-8C7E-C52F41F13DAC}">
      <dsp:nvSpPr>
        <dsp:cNvPr id="0" name=""/>
        <dsp:cNvSpPr/>
      </dsp:nvSpPr>
      <dsp:spPr>
        <a:xfrm>
          <a:off x="0" y="4506949"/>
          <a:ext cx="5789150" cy="9005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29E98A-E191-4D0D-8B7B-126A28B48010}">
      <dsp:nvSpPr>
        <dsp:cNvPr id="0" name=""/>
        <dsp:cNvSpPr/>
      </dsp:nvSpPr>
      <dsp:spPr>
        <a:xfrm>
          <a:off x="272414" y="4709572"/>
          <a:ext cx="495299" cy="49529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D2D375-F38D-4FBC-A432-16CA0A0BB10A}">
      <dsp:nvSpPr>
        <dsp:cNvPr id="0" name=""/>
        <dsp:cNvSpPr/>
      </dsp:nvSpPr>
      <dsp:spPr>
        <a:xfrm>
          <a:off x="1040128" y="4506949"/>
          <a:ext cx="4749021" cy="900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308" tIns="95308" rIns="95308" bIns="95308" numCol="1" spcCol="1270" anchor="ctr" anchorCtr="0">
          <a:noAutofit/>
        </a:bodyPr>
        <a:lstStyle/>
        <a:p>
          <a:pPr marL="0" lvl="0" indent="0" algn="l" defTabSz="844550">
            <a:lnSpc>
              <a:spcPct val="100000"/>
            </a:lnSpc>
            <a:spcBef>
              <a:spcPct val="0"/>
            </a:spcBef>
            <a:spcAft>
              <a:spcPct val="35000"/>
            </a:spcAft>
            <a:buNone/>
          </a:pPr>
          <a:r>
            <a:rPr lang="en-GB" sz="1900" b="1" kern="1200" dirty="0"/>
            <a:t>Interactive Session / Q&amp;A </a:t>
          </a:r>
          <a:endParaRPr lang="en-US" sz="1900" kern="1200" dirty="0"/>
        </a:p>
      </dsp:txBody>
      <dsp:txXfrm>
        <a:off x="1040128" y="4506949"/>
        <a:ext cx="4749021" cy="9005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B5E13A-C076-499B-AFDC-7740F374ACCD}">
      <dsp:nvSpPr>
        <dsp:cNvPr id="0" name=""/>
        <dsp:cNvSpPr/>
      </dsp:nvSpPr>
      <dsp:spPr>
        <a:xfrm>
          <a:off x="0" y="2212"/>
          <a:ext cx="7671468"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BD03DCE-8292-4AB4-AE5E-71BB525CC757}">
      <dsp:nvSpPr>
        <dsp:cNvPr id="0" name=""/>
        <dsp:cNvSpPr/>
      </dsp:nvSpPr>
      <dsp:spPr>
        <a:xfrm>
          <a:off x="0" y="2212"/>
          <a:ext cx="7656491" cy="1159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t>Data Analysis</a:t>
          </a:r>
          <a:r>
            <a:rPr lang="en-GB" sz="1800" kern="1200" dirty="0"/>
            <a:t>:</a:t>
          </a:r>
        </a:p>
        <a:p>
          <a:pPr marL="0" lvl="0" indent="0" algn="l" defTabSz="800100">
            <a:lnSpc>
              <a:spcPct val="90000"/>
            </a:lnSpc>
            <a:spcBef>
              <a:spcPct val="0"/>
            </a:spcBef>
            <a:spcAft>
              <a:spcPct val="35000"/>
            </a:spcAft>
            <a:buNone/>
          </a:pPr>
          <a:r>
            <a:rPr lang="en-GB" sz="1800" b="0" i="0" kern="1200" dirty="0"/>
            <a:t>AI examines student data to identify how they interact with course material and where they make mistakes.</a:t>
          </a:r>
          <a:endParaRPr lang="en-US" sz="1800" kern="1200" dirty="0"/>
        </a:p>
      </dsp:txBody>
      <dsp:txXfrm>
        <a:off x="0" y="2212"/>
        <a:ext cx="7656491" cy="1159558"/>
      </dsp:txXfrm>
    </dsp:sp>
    <dsp:sp modelId="{61CDE727-2134-42DA-89D5-8711C4FFE8CF}">
      <dsp:nvSpPr>
        <dsp:cNvPr id="0" name=""/>
        <dsp:cNvSpPr/>
      </dsp:nvSpPr>
      <dsp:spPr>
        <a:xfrm>
          <a:off x="0" y="1161771"/>
          <a:ext cx="7671468"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1E85900-C26C-457E-A158-1600D1300F96}">
      <dsp:nvSpPr>
        <dsp:cNvPr id="0" name=""/>
        <dsp:cNvSpPr/>
      </dsp:nvSpPr>
      <dsp:spPr>
        <a:xfrm>
          <a:off x="0" y="1161771"/>
          <a:ext cx="7656491" cy="115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t>Pattern Recognition</a:t>
          </a:r>
          <a:r>
            <a:rPr lang="en-GB" sz="1800" kern="1200" dirty="0"/>
            <a:t>: </a:t>
          </a:r>
        </a:p>
        <a:p>
          <a:pPr marL="0" lvl="0" indent="0" algn="l" defTabSz="800100">
            <a:lnSpc>
              <a:spcPct val="90000"/>
            </a:lnSpc>
            <a:spcBef>
              <a:spcPct val="0"/>
            </a:spcBef>
            <a:spcAft>
              <a:spcPct val="35000"/>
            </a:spcAft>
            <a:buNone/>
          </a:pPr>
          <a:r>
            <a:rPr lang="en-GB" sz="1800" b="0" i="0" kern="1200" dirty="0"/>
            <a:t>AI uses this data to detect trends in student performance, revealing areas of strength and weakness.</a:t>
          </a:r>
          <a:endParaRPr lang="en-US" sz="1800" kern="1200" dirty="0"/>
        </a:p>
      </dsp:txBody>
      <dsp:txXfrm>
        <a:off x="0" y="1161771"/>
        <a:ext cx="7656491" cy="1151473"/>
      </dsp:txXfrm>
    </dsp:sp>
    <dsp:sp modelId="{E9BA634D-C4A0-4C78-B1DC-4F6DF57F7D6E}">
      <dsp:nvSpPr>
        <dsp:cNvPr id="0" name=""/>
        <dsp:cNvSpPr/>
      </dsp:nvSpPr>
      <dsp:spPr>
        <a:xfrm>
          <a:off x="0" y="2313244"/>
          <a:ext cx="7671468"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E61AE26-8CFE-47C5-8C1C-FE9FD08AD26A}">
      <dsp:nvSpPr>
        <dsp:cNvPr id="0" name=""/>
        <dsp:cNvSpPr/>
      </dsp:nvSpPr>
      <dsp:spPr>
        <a:xfrm>
          <a:off x="0" y="2313244"/>
          <a:ext cx="7671468" cy="990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t>Adaptive Learning Paths</a:t>
          </a:r>
          <a:r>
            <a:rPr lang="en-GB" sz="1800" kern="1200" dirty="0"/>
            <a:t>: </a:t>
          </a:r>
        </a:p>
        <a:p>
          <a:pPr marL="0" lvl="0" indent="0" algn="l" defTabSz="800100">
            <a:lnSpc>
              <a:spcPct val="90000"/>
            </a:lnSpc>
            <a:spcBef>
              <a:spcPct val="0"/>
            </a:spcBef>
            <a:spcAft>
              <a:spcPct val="35000"/>
            </a:spcAft>
            <a:buNone/>
          </a:pPr>
          <a:r>
            <a:rPr lang="en-GB" sz="1800" b="0" i="0" kern="1200" dirty="0"/>
            <a:t>Based on these insights, AI modifies the student's learning journey to address knowledge gaps.</a:t>
          </a:r>
          <a:endParaRPr lang="en-US" sz="1800" kern="1200" dirty="0"/>
        </a:p>
      </dsp:txBody>
      <dsp:txXfrm>
        <a:off x="0" y="2313244"/>
        <a:ext cx="7671468" cy="990813"/>
      </dsp:txXfrm>
    </dsp:sp>
    <dsp:sp modelId="{627F4B13-73D9-43A2-B1AE-BB518A96D19C}">
      <dsp:nvSpPr>
        <dsp:cNvPr id="0" name=""/>
        <dsp:cNvSpPr/>
      </dsp:nvSpPr>
      <dsp:spPr>
        <a:xfrm>
          <a:off x="0" y="3304058"/>
          <a:ext cx="7671468"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BCEBA80-9F00-4A64-8CFB-834D6544EAA2}">
      <dsp:nvSpPr>
        <dsp:cNvPr id="0" name=""/>
        <dsp:cNvSpPr/>
      </dsp:nvSpPr>
      <dsp:spPr>
        <a:xfrm>
          <a:off x="0" y="3304058"/>
          <a:ext cx="7671468" cy="990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t>Personalised Content Delivery</a:t>
          </a:r>
          <a:r>
            <a:rPr lang="en-GB" sz="1800" kern="1200" dirty="0"/>
            <a:t>: </a:t>
          </a:r>
        </a:p>
        <a:p>
          <a:pPr marL="0" lvl="0" indent="0" algn="l" defTabSz="800100">
            <a:lnSpc>
              <a:spcPct val="90000"/>
            </a:lnSpc>
            <a:spcBef>
              <a:spcPct val="0"/>
            </a:spcBef>
            <a:spcAft>
              <a:spcPct val="35000"/>
            </a:spcAft>
            <a:buNone/>
          </a:pPr>
          <a:r>
            <a:rPr lang="en-GB" sz="1800" b="0" i="0" kern="1200" dirty="0"/>
            <a:t>AI adjusts the </a:t>
          </a:r>
          <a:r>
            <a:rPr lang="en-GB" sz="1800" b="0" i="1" kern="1200" dirty="0"/>
            <a:t>complexity and type of educational content according to the student's </a:t>
          </a:r>
          <a:r>
            <a:rPr lang="en-GB" sz="1800" b="0" i="0" kern="1200" dirty="0"/>
            <a:t>progress.</a:t>
          </a:r>
          <a:endParaRPr lang="en-US" sz="1800" kern="1200" dirty="0"/>
        </a:p>
      </dsp:txBody>
      <dsp:txXfrm>
        <a:off x="0" y="3304058"/>
        <a:ext cx="7671468" cy="990813"/>
      </dsp:txXfrm>
    </dsp:sp>
    <dsp:sp modelId="{7B23BCC9-F197-44E0-A83D-42ED471617A9}">
      <dsp:nvSpPr>
        <dsp:cNvPr id="0" name=""/>
        <dsp:cNvSpPr/>
      </dsp:nvSpPr>
      <dsp:spPr>
        <a:xfrm>
          <a:off x="0" y="4294871"/>
          <a:ext cx="7671468"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7EF0442-1AA1-4423-92BC-395593BD34FE}">
      <dsp:nvSpPr>
        <dsp:cNvPr id="0" name=""/>
        <dsp:cNvSpPr/>
      </dsp:nvSpPr>
      <dsp:spPr>
        <a:xfrm>
          <a:off x="0" y="4294871"/>
          <a:ext cx="7656491" cy="1112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t>Feedback Loops</a:t>
          </a:r>
          <a:r>
            <a:rPr lang="en-GB" sz="1800" kern="1200" dirty="0"/>
            <a:t>: </a:t>
          </a:r>
        </a:p>
        <a:p>
          <a:pPr marL="0" lvl="0" indent="0" algn="l" defTabSz="800100">
            <a:lnSpc>
              <a:spcPct val="90000"/>
            </a:lnSpc>
            <a:spcBef>
              <a:spcPct val="0"/>
            </a:spcBef>
            <a:spcAft>
              <a:spcPct val="35000"/>
            </a:spcAft>
            <a:buNone/>
          </a:pPr>
          <a:r>
            <a:rPr lang="en-GB" sz="1800" b="0" i="0" kern="1200" dirty="0"/>
            <a:t>The system refines its understanding and personalisation efforts as students engage with the content.</a:t>
          </a:r>
          <a:endParaRPr lang="en-US" sz="1800" kern="1200" dirty="0"/>
        </a:p>
      </dsp:txBody>
      <dsp:txXfrm>
        <a:off x="0" y="4294871"/>
        <a:ext cx="7656491" cy="1112089"/>
      </dsp:txXfrm>
    </dsp:sp>
    <dsp:sp modelId="{2CED9163-0A39-4141-8EEE-EC077D363304}">
      <dsp:nvSpPr>
        <dsp:cNvPr id="0" name=""/>
        <dsp:cNvSpPr/>
      </dsp:nvSpPr>
      <dsp:spPr>
        <a:xfrm>
          <a:off x="0" y="5406961"/>
          <a:ext cx="7671468"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27C4CAF-B490-439C-90ED-10A4329DCE82}">
      <dsp:nvSpPr>
        <dsp:cNvPr id="0" name=""/>
        <dsp:cNvSpPr/>
      </dsp:nvSpPr>
      <dsp:spPr>
        <a:xfrm>
          <a:off x="0" y="5406961"/>
          <a:ext cx="7671468" cy="786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t>Resource Recommendations</a:t>
          </a:r>
          <a:r>
            <a:rPr lang="en-GB" sz="1800" kern="1200" dirty="0"/>
            <a:t>: </a:t>
          </a:r>
          <a:r>
            <a:rPr lang="en-GB" sz="1800" b="0" i="0" kern="1200" dirty="0"/>
            <a:t>AI suggests additional materials to further aid student learning where needed.</a:t>
          </a:r>
          <a:endParaRPr lang="en-US" sz="1800" kern="1200" dirty="0"/>
        </a:p>
      </dsp:txBody>
      <dsp:txXfrm>
        <a:off x="0" y="5406961"/>
        <a:ext cx="7671468" cy="78681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9T15:39:50.526"/>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72,'0'-2,"1"1,1-1,-1 1,0-1,0 1,0-1,1 1,-1 0,1 0,-1 0,1 0,-1 0,1 0,0 0,0 0,-1 1,1-1,2 0,36-12,-20 8,0 2,1 0,-1 1,1 1,22 2,107 15,-61-5,-19-1,-39-5,56 2,-29-7,85 11,-22-2,-81-8,68 11,-54-5,-1-2,1-3,64-5,-9 1,1585 2,-1548-12,-11 1,1 10,-9 2,210-28,-188 12,-98 12,98-19,-92 12,0 3,0 2,1 3,71 6,-4-2,20-4,153 5,-274 0,-1 1,29 8,34 6,102-11,-120-6,77 9,-137-9,85 13,148 2,-128-19,187 5,-104 21,-112-15,93 4,380-12,-532-2,44-7,20-2,-15 11,-54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9T19:58:33.3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1,'1281'0,"-2454"0,1213 2,0 2,40 10,11 2,-6-5,88 12,231 3,-98-28,-1524 2,1180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9T19:58:36.4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0,'1662'0,"-3225"0,1778 11,313 55,-419-49,-55-8,8 1,92 3,-102-10,-1 3,57 13,-490-78,159 30,115 12,-125-3,197 20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9T19:58:40.9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67,'1666'0,"-1630"-2,-1-1,41-10,-6 1,-42 4,-20 2,-20-1,-34 0,-1 2,0 1,-81 6,41 0,-1353-1,2209-1,-722 2,66 12,23 1,-65-8,102 21,-53-6,-45-15,1-3,83-6,-58-1,-1678 3,1550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9T19:58:46.6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14 286,'780'0,"-887"1,-21 1,-194-23,102 9,204 12,676 0,-652 0,3 1,0-1,0-1,0 0,15-4,-26 5,0 0,0 0,0 0,0 0,0 0,0 0,-1 0,1 0,0 0,0 0,0 0,0 0,0 0,0 0,0 0,0-1,0 1,0 0,-1 0,1 0,0 0,0 0,0 0,0 0,0-1,0 1,0 0,0 0,0 0,0 0,0 0,0 0,0 0,0-1,0 1,0 0,0 0,0 0,0 0,0 0,0 0,1 0,-1-1,0 1,0 0,0 0,0 0,0 0,0 0,0 0,0 0,0 0,0 0,0 0,1 0,-1-1,0 1,0 0,0 0,0 0,0 0,0 0,0 0,1 0,-1 0,-17-6,-23-2,-184 2,64 3,153 3,0-1,0 0,0 0,0 0,0-1,-9-4,16 6,0 0,-1 0,1 0,0 0,-1 0,1 0,0 0,0 0,0 0,-1-1,1 1,0 0,0 0,-1 0,1-1,0 1,0 0,0 0,0 0,-1-1,1 1,0 0,0 0,0-1,0 1,0 0,0 0,0-1,0 1,0 0,0 0,0-1,0 1,0 0,0-1,0 1,0 0,0 0,0-1,0 1,0 0,0 0,0-1,0 1,1 0,-1 0,0-1,0 1,1 0,31-13,201-26,-15 2,-193 28,-38 4,-46 3,55 2,-460 3,539-4,138-22,-200 18,-19-2,-25-6,29 13,-37-12,0 3,-1 1,-56-4,-121 5,602 10,-324-3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9T19:58:50.6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100 220,'777'38,"-481"-6,300-6,-575-26,72-3,1 4,163 24,-153-8,163 5,108-21,-170-3,-138-1,74-14,-41 5,-46 5,1-3,-2-2,88-32,-124 38,0-1,-1-1,0 0,20-14,-36 22,1-1,-1 1,0 0,1 0,-1 0,0-1,0 1,1 0,-1 0,0-1,0 1,1 0,-1-1,0 1,0 0,0 0,0-1,0 1,1 0,-1-1,0 1,0-1,0 1,0 0,0-1,0 1,0 0,0-1,0 1,0 0,0-1,0 1,0 0,-1-1,1 1,0 0,0-1,-15-8,-32-2,42 10,-619-76,253 37,127 15,-250 8,125 3,24-1,-977 17,1274 4,30 3,18-8,0 0,0-1,0 1,0 0,1-1,-1 1,0 0,0-1,0 1,0-1,1 1,-1 0,0-1,1 1,-1-1,0 1,1-1,-1 1,1-1,-1 1,1-1,-1 1,1-1,-1 0,1 1,-1-1,1 0,0 1,-1-1,1 0,0 0,17 8,0-1,1 0,-1-2,1 0,0-1,1-1,29 1,-6 0,919 132,-813-117,248 2,-346-20,587 26,-367-10,-107-5,225-11,-352-6,0-1,55-18,7-1,-69 18,-1 0,0-2,0-1,28-15,-57 25,0 0,0 0,-1 0,1 1,0-1,0 0,0 0,0 0,0 0,0 0,-1 0,1 0,0 0,0 0,0 0,0 0,0 0,-1 0,1 0,0 0,0 0,0 0,0 0,0-1,-1 1,1 0,0 0,0 0,0 0,0 0,0 0,0 0,0 0,0 0,-1-1,1 1,0 0,0 0,0 0,0 0,0 0,0 0,0-1,0 1,0 0,0 0,0 0,0 0,0 0,0 0,0-1,0 1,0 0,0 0,0 0,0 0,0 0,0-1,0 1,0 0,0 0,0 0,0 0,0 0,1 0,-1-1,0 1,0 0,-16-2,-560-1,296 7,-2157-4,2410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9T16:35:33.580"/>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45,'742'0,"-691"2,79 15,-75-8,59 1,669-8,-373-5,-360 6,78 13,28 3,295-16,-232-5,-163-1,-1-3,56-12,-43 6,-5 1,-1 0,105-5,-83 16,-35 1,1-3,83-12,-57 2,138-5,83 20,-96 0,-139 0,82 14,41 3,-139-17,57 12,-58-7,63 3,10-12,-69 0,-1 1,1 2,68 12,-41 4,-19-4,0-2,117 7,664-18,-367-4,-442 2,-1-2,51-12,-48 9,0 0,35-1,38 6,-23 0,90-11,216-36,-246 36,241 8,-188 7,932-3,-1099-2,-1 0,1-2,26-8,-35 8,15-3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9T16:43:02.7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65 0,'-4'5,"1"-1,0 1,0 0,0 0,1 0,0 0,-1 0,2 1,-1-1,1 0,0 1,-1 8,-1 74,3-64,-3 17,-10 60,7-60,-3 61,8 1638,3-808,1-881,16 90,-10-87,6 16,-9-46,-2 0,4 45,-7-29,-4 234,-12-185,0 10,-1 26,9-81,-3 69,11 1988,1-2069,1-1,8 36,-5-33,4 53,-9-68,2 0,8 32,-2-8,-5-21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9T16:43:14.4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65,'4580'0,"-4556"-2,-1 0,42-10,-40 6,1 2,31-2,131-10,36-1,1358 19,-1553-1,0 2,39 9,-38-6,59 4,396-9,-231-2,-227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9T15:51:43.934"/>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150 300,'2200'0,"-2126"4,79 13,58 3,118-24,164 9,-336 13,77 5,199-22,433 21,150-2,-628-24,-264 7,115-4,-211-1,-1-2,0 0,0-2,-1 0,1-2,35-17,-36 13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9T19:49:18.8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19 47,'905'0,"-869"-2,1-1,54-14,-48 8,52-3,388 8,-253 7,-2069-3,1824 0,0 1,0 0,-23 5,21 3,22-2,32 3,302 22,-158-19,12 7,293 12,-60-34,-1777 3,1341-2,-1 1,0 1,1 0,0 1,-12 2,22-4,-1 0,1 0,-1 0,1 0,0 0,-1 0,1 1,0-1,-1 0,1 0,0 0,-1 0,1 0,0 0,0 1,-1-1,1 0,0 0,-1 0,1 1,0-1,0 0,0 0,-1 1,1-1,0 0,0 1,0-1,-1 0,1 1,0-1,0 0,0 1,0-1,0 0,0 1,0-1,0 0,0 1,0 0,15 7,29 1,244 2,-282-11,52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9T19:49:21.4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0,'16'7,"1"-1,0-1,0 0,35 3,7 3,71 18,0-6,2-5,214 1,-267-18,152 21,-72-4,52 9,-176-20,-1-2,0-2,1-1,39-2,-44-10,-26 2,-20 0,-10 2,0 0,-1 2,-31 0,-7-2,-168-24,72 7,-263-4,54 29,1282-2,-1841 0,883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9T19:49:24.6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47,'1753'0,"-2728"0,930-3,1-1,-56-13,-17-2,205 16,847 5,-852-2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9T19:58:29.1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4,'101'-2,"114"5,-27 25,-48-8,-60-6,-9-4,-14 0,95 2,853-13,-968-5,-31 0,-24-1,-362-49,310 48,-127-5,-203 12,170 4,-263-3,1860 0,-1337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1A68C6-0BCF-44E1-A1BD-5C36D20F2AB2}" type="datetimeFigureOut">
              <a:rPr lang="en-GB" smtClean="0"/>
              <a:t>31/01/2024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F78B6-6D62-4285-812C-DE31F669BCFB}" type="slidenum">
              <a:rPr lang="en-GB" smtClean="0"/>
              <a:t>‹#›</a:t>
            </a:fld>
            <a:endParaRPr lang="en-GB"/>
          </a:p>
        </p:txBody>
      </p:sp>
    </p:spTree>
    <p:extLst>
      <p:ext uri="{BB962C8B-B14F-4D97-AF65-F5344CB8AC3E}">
        <p14:creationId xmlns:p14="http://schemas.microsoft.com/office/powerpoint/2010/main" val="2189539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rincetonreview.com/ai-education/how-ai-is-reshaping-gradin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eveloper.nvidia.com/blog/artificial-intelligence-helps-grade-exams-90-faster/"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classpoint.io/blog/best-ai-tools-for-teachers" TargetMode="External"/><Relationship Id="rId4" Type="http://schemas.openxmlformats.org/officeDocument/2006/relationships/hyperlink" Target="https://www.benzinga.com/guides/software/best-ai-tools-for-education/"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ynthesis.com/"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ied.eu/blog/education-blog/simulation-based-learning-ai-education/"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https://youtube.com/shorts/K0aTqL2dYPE?si=ynQ-pCsjhcW9Lt5o</a:t>
            </a:r>
          </a:p>
          <a:p>
            <a:r>
              <a:rPr lang="en-GB" dirty="0"/>
              <a:t>@washingtonpostshorts</a:t>
            </a:r>
          </a:p>
        </p:txBody>
      </p:sp>
      <p:sp>
        <p:nvSpPr>
          <p:cNvPr id="4" name="Slide Number Placeholder 3"/>
          <p:cNvSpPr>
            <a:spLocks noGrp="1"/>
          </p:cNvSpPr>
          <p:nvPr>
            <p:ph type="sldNum" sz="quarter" idx="5"/>
          </p:nvPr>
        </p:nvSpPr>
        <p:spPr/>
        <p:txBody>
          <a:bodyPr/>
          <a:lstStyle/>
          <a:p>
            <a:fld id="{447F78B6-6D62-4285-812C-DE31F669BCFB}" type="slidenum">
              <a:rPr lang="en-GB" smtClean="0"/>
              <a:t>2</a:t>
            </a:fld>
            <a:endParaRPr lang="en-GB"/>
          </a:p>
        </p:txBody>
      </p:sp>
    </p:spTree>
    <p:extLst>
      <p:ext uri="{BB962C8B-B14F-4D97-AF65-F5344CB8AC3E}">
        <p14:creationId xmlns:p14="http://schemas.microsoft.com/office/powerpoint/2010/main" val="3027406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kern="100" dirty="0">
                <a:effectLst/>
                <a:latin typeface="Aptos" panose="020B0004020202020204" pitchFamily="34" charset="0"/>
                <a:ea typeface="Aptos" panose="020B0004020202020204" pitchFamily="34" charset="0"/>
                <a:cs typeface="Times New Roman" panose="02020603050405020304" pitchFamily="18" charset="0"/>
              </a:rPr>
              <a:t>Written Responses:</a:t>
            </a: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Grading written responses is more complex and involves Natural Language Processing (NLP), a field of AI that focuses on the interaction between computers and human language.</a:t>
            </a: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Content Understanding: AI analyses the text to understand the content of the student's response. It looks for keywords, phrases, and concepts that should be included according to the grading rubric.</a:t>
            </a: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Semantic Analysis: Beyond just searching for keywords, AI can understand the context and semantics of the language used by the student. It assesses whether the student has addressed the question appropriately and has used terms and concepts correctly.</a:t>
            </a: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Style and Structure: Some AI systems can evaluate the structure and style of the writing, including grammar, spelling, punctuation, and sentence structure.</a:t>
            </a: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Machine Learning: Over time, AI systems can learn from a vast array of graded responses to improve their accuracy. Machine learning algorithms adjust the grading criteria based on teacher feedback and new data, becoming more sophisticated in evaluating written responses.</a:t>
            </a: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Feedback Generation: AI can also generate feedback for students, pointing out areas of strength and suggesting improvements in areas of weakness.</a:t>
            </a: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These AI systems require initial programming and training by humans to establish the criteria for good responses. Educators often need to review the AI's grading, especially in the beginning, to ensure its accuracy and to provide a more nuanced assessment if necessary. As the AI learns from the feedback and adjustments made by human graders, it becomes more reliable and efficient in grading written responses.</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For multiple-choice questions, AI systems compare student responses with a pre-programmed answer key, which is a straightforward process. The real advancement in AI, however, comes into play when grading written responses. AI employs Natural Language Processing (NLP) to decipher written text, allowing it to analyse the quality, coherence, and relevance of student answers. This deep analysis provides insights into a student's understanding of the subject matter</a:t>
            </a:r>
            <a:r>
              <a:rPr lang="en-GB" sz="1200" kern="100" dirty="0">
                <a:effectLst/>
                <a:latin typeface="Arial" panose="020B0604020202020204" pitchFamily="34" charset="0"/>
                <a:ea typeface="Aptos" panose="020B0004020202020204" pitchFamily="34" charset="0"/>
                <a:cs typeface="Times New Roman" panose="02020603050405020304" pitchFamily="18" charset="0"/>
              </a:rPr>
              <a:t>​​</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Reference: The Evolution of Education: How AI is Reshaping Grading, The Princeton Review, </a:t>
            </a:r>
            <a:r>
              <a:rPr lang="en-GB" sz="12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3"/>
              </a:rPr>
              <a:t>The Evolution of Education: How AI is Reshaping Grading | The Princeton Review</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accessed 22 Jan 2024</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Multiple-Choice Questions: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AI grading of multiple-choice questions is relatively straightforward. The AI system is programmed with the correct answers, and it simply compares the student's responses to the answer key. It can handle a large volume of responses quickly and provide immediate feedback to students.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dirty="0"/>
          </a:p>
          <a:p>
            <a:pPr>
              <a:lnSpc>
                <a:spcPct val="107000"/>
              </a:lnSpc>
              <a:spcAft>
                <a:spcPts val="800"/>
              </a:spcAft>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47F78B6-6D62-4285-812C-DE31F669BCFB}" type="slidenum">
              <a:rPr lang="en-GB" smtClean="0"/>
              <a:t>17</a:t>
            </a:fld>
            <a:endParaRPr lang="en-GB"/>
          </a:p>
        </p:txBody>
      </p:sp>
    </p:spTree>
    <p:extLst>
      <p:ext uri="{BB962C8B-B14F-4D97-AF65-F5344CB8AC3E}">
        <p14:creationId xmlns:p14="http://schemas.microsoft.com/office/powerpoint/2010/main" val="2717739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tab pos="457200" algn="l"/>
              </a:tabLst>
              <a:defRP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In summary, AI grading tools can significantly ease educators' administrative burdens and provide a more efficient, consistent, and personalized learning experience for students. However, it is important to balance the use of AI with human oversight to ensure that the nuances of student work are captured and that the feedback provided supports holistic educational goals.</a:t>
            </a:r>
          </a:p>
          <a:p>
            <a:pPr marL="342900" lvl="0" indent="-342900">
              <a:lnSpc>
                <a:spcPct val="107000"/>
              </a:lnSpc>
              <a:spcAft>
                <a:spcPts val="800"/>
              </a:spcAft>
              <a:buFont typeface="+mj-lt"/>
              <a:buAutoNum type="arabicPeriod"/>
              <a:tabLst>
                <a:tab pos="457200" algn="l"/>
              </a:tabLst>
            </a:pPr>
            <a:endParaRPr lang="en-GB"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200" b="1" kern="100" dirty="0">
                <a:effectLst/>
                <a:latin typeface="Aptos" panose="020B0004020202020204" pitchFamily="34" charset="0"/>
                <a:ea typeface="Aptos" panose="020B0004020202020204" pitchFamily="34" charset="0"/>
                <a:cs typeface="Times New Roman" panose="02020603050405020304" pitchFamily="18" charset="0"/>
              </a:rPr>
              <a:t>Reduction of Educators' Workload</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AI grading tools can significantly reduce the time educators spend on grading assignments and exams. For instance, the use of AI in tools like Gradescope has been shown to reduce grading time by up to 90%. This efficiency gain comes from AI’s ability to learn and recognize patterns in student answers, allowing educators to grade batches of similar responses simultaneously. It also reduces the repetitive and manual aspects of grading, freeing up educators to focus on more interactive and high-value teaching activities</a:t>
            </a:r>
            <a:r>
              <a:rPr lang="en-GB" sz="1200" kern="100" dirty="0">
                <a:effectLst/>
                <a:latin typeface="Arial" panose="020B0604020202020204" pitchFamily="34" charset="0"/>
                <a:ea typeface="Aptos" panose="020B0004020202020204" pitchFamily="34" charset="0"/>
                <a:cs typeface="Times New Roman" panose="02020603050405020304" pitchFamily="18" charset="0"/>
              </a:rPr>
              <a:t>​​</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2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3"/>
              </a:rPr>
              <a:t>https://developer.nvidia.com/blog/artificial-intelligence-helps-grade-exams-90-faster/</a:t>
            </a:r>
            <a:r>
              <a:rPr lang="en-GB"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200" b="1" kern="100" dirty="0">
                <a:effectLst/>
                <a:latin typeface="Aptos" panose="020B0004020202020204" pitchFamily="34" charset="0"/>
                <a:ea typeface="Aptos" panose="020B0004020202020204" pitchFamily="34" charset="0"/>
                <a:cs typeface="Times New Roman" panose="02020603050405020304" pitchFamily="18" charset="0"/>
              </a:rPr>
              <a:t>Timely Feedback for Students</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With the help of AI, feedback can be generated almost instantly after students complete their assignments. This immediacy helps students to quickly understand their mistakes and grasp the correct concepts while the material is still fresh in their minds. Timely feedback has been linked to improved learning outcomes as it allows students to adjust their learning strategies promptly and effectively</a:t>
            </a:r>
            <a:r>
              <a:rPr lang="en-GB" sz="1200" kern="100" dirty="0">
                <a:effectLst/>
                <a:latin typeface="Arial" panose="020B0604020202020204" pitchFamily="34" charset="0"/>
                <a:ea typeface="Aptos" panose="020B0004020202020204" pitchFamily="34" charset="0"/>
                <a:cs typeface="Times New Roman" panose="02020603050405020304" pitchFamily="18" charset="0"/>
              </a:rPr>
              <a:t>​​​​</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2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4"/>
              </a:rPr>
              <a:t>https://www.benzinga.com/guides/software/best-ai-tools-for-education/</a:t>
            </a:r>
            <a:r>
              <a:rPr lang="en-GB"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 &amp; https://www.classpoint.io/blog/best-ai-tools-for-teachers</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200" b="1" kern="100" dirty="0">
                <a:effectLst/>
                <a:latin typeface="Aptos" panose="020B0004020202020204" pitchFamily="34" charset="0"/>
                <a:ea typeface="Aptos" panose="020B0004020202020204" pitchFamily="34" charset="0"/>
                <a:cs typeface="Times New Roman" panose="02020603050405020304" pitchFamily="18" charset="0"/>
              </a:rPr>
              <a:t>Consistency in Grading</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AI tools provide a level of objectivity and consistency in grading that can be challenging to achieve manually, particularly with large class sizes. This ensures fairness and equity in the assessment process and minimizes potential biases that may occur with traditional grading methods.</a:t>
            </a:r>
          </a:p>
          <a:p>
            <a:pPr marL="342900" lvl="0" indent="-342900">
              <a:lnSpc>
                <a:spcPct val="107000"/>
              </a:lnSpc>
              <a:spcAft>
                <a:spcPts val="800"/>
              </a:spcAft>
              <a:buFont typeface="+mj-lt"/>
              <a:buAutoNum type="arabicPeriod"/>
              <a:tabLst>
                <a:tab pos="457200" algn="l"/>
              </a:tabLst>
            </a:pPr>
            <a:r>
              <a:rPr lang="en-GB" sz="1200" b="1" kern="100" dirty="0">
                <a:effectLst/>
                <a:latin typeface="Aptos" panose="020B0004020202020204" pitchFamily="34" charset="0"/>
                <a:ea typeface="Aptos" panose="020B0004020202020204" pitchFamily="34" charset="0"/>
                <a:cs typeface="Times New Roman" panose="02020603050405020304" pitchFamily="18" charset="0"/>
              </a:rPr>
              <a:t>Data-Driven Insights</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These tools often come with analytics features, providing educators with insights into common errors or misconceptions among their students. Such data can inform future instructional strategies and help educators identify which areas of the curriculum may need more attention or different teaching approaches</a:t>
            </a:r>
            <a:r>
              <a:rPr lang="en-GB" sz="1200" kern="100" dirty="0">
                <a:effectLst/>
                <a:latin typeface="Arial" panose="020B0604020202020204" pitchFamily="34" charset="0"/>
                <a:ea typeface="Aptos" panose="020B0004020202020204" pitchFamily="34" charset="0"/>
                <a:cs typeface="Times New Roman" panose="02020603050405020304" pitchFamily="18" charset="0"/>
              </a:rPr>
              <a:t>​​</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2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4"/>
              </a:rPr>
              <a:t>Top 4 Best AI Tools for Education in 2024 - Benzinga Guides</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lvl="0" indent="-342900">
              <a:lnSpc>
                <a:spcPct val="107000"/>
              </a:lnSpc>
              <a:spcAft>
                <a:spcPts val="800"/>
              </a:spcAft>
              <a:buFont typeface="+mj-lt"/>
              <a:buAutoNum type="arabicPeriod"/>
              <a:tabLst>
                <a:tab pos="457200" algn="l"/>
              </a:tabLst>
            </a:pPr>
            <a:r>
              <a:rPr lang="en-GB" sz="1200" b="1" kern="100" dirty="0">
                <a:effectLst/>
                <a:latin typeface="Aptos" panose="020B0004020202020204" pitchFamily="34" charset="0"/>
                <a:ea typeface="Aptos" panose="020B0004020202020204" pitchFamily="34" charset="0"/>
                <a:cs typeface="Times New Roman" panose="02020603050405020304" pitchFamily="18" charset="0"/>
              </a:rPr>
              <a:t>Personalized Learning</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AI can analyse individual student performance to tailor feedback, thereby supporting personalized learning paths. It can identify each student’s strengths and weaknesses, allowing educators to provide targeted support where needed and to customize instruction to better meet individual learning needs</a:t>
            </a:r>
            <a:r>
              <a:rPr lang="en-GB" sz="1200" kern="100" dirty="0">
                <a:effectLst/>
                <a:latin typeface="Arial" panose="020B0604020202020204" pitchFamily="34" charset="0"/>
                <a:ea typeface="Aptos" panose="020B0004020202020204" pitchFamily="34" charset="0"/>
                <a:cs typeface="Times New Roman" panose="02020603050405020304" pitchFamily="18" charset="0"/>
              </a:rPr>
              <a:t>​​</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2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5"/>
              </a:rPr>
              <a:t>7 Best AI Tools For Teachers That Will Save You Time in 2024 | ClassPoint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47F78B6-6D62-4285-812C-DE31F669BCFB}" type="slidenum">
              <a:rPr lang="en-GB" smtClean="0"/>
              <a:t>23</a:t>
            </a:fld>
            <a:endParaRPr lang="en-GB"/>
          </a:p>
        </p:txBody>
      </p:sp>
    </p:spTree>
    <p:extLst>
      <p:ext uri="{BB962C8B-B14F-4D97-AF65-F5344CB8AC3E}">
        <p14:creationId xmlns:p14="http://schemas.microsoft.com/office/powerpoint/2010/main" val="2289571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7F78B6-6D62-4285-812C-DE31F669BCFB}" type="slidenum">
              <a:rPr lang="en-GB" smtClean="0"/>
              <a:t>24</a:t>
            </a:fld>
            <a:endParaRPr lang="en-GB"/>
          </a:p>
        </p:txBody>
      </p:sp>
    </p:spTree>
    <p:extLst>
      <p:ext uri="{BB962C8B-B14F-4D97-AF65-F5344CB8AC3E}">
        <p14:creationId xmlns:p14="http://schemas.microsoft.com/office/powerpoint/2010/main" val="4177007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GB" b="1" i="0" dirty="0">
                <a:solidFill>
                  <a:srgbClr val="374151"/>
                </a:solidFill>
                <a:effectLst/>
                <a:latin typeface="Söhne"/>
              </a:rPr>
              <a:t>Personalized Learning:</a:t>
            </a:r>
            <a:r>
              <a:rPr lang="en-GB" b="0" i="0" dirty="0">
                <a:solidFill>
                  <a:srgbClr val="374151"/>
                </a:solidFill>
                <a:effectLst/>
                <a:latin typeface="Söhne"/>
              </a:rPr>
              <a:t> AI platforms like Querium adapt to individual learning styles and pace, customizing the difficulty of problems to optimize student engagement and understanding.</a:t>
            </a:r>
          </a:p>
          <a:p>
            <a:pPr algn="l">
              <a:buFont typeface="Arial" panose="020B0604020202020204" pitchFamily="34" charset="0"/>
              <a:buChar char="•"/>
            </a:pPr>
            <a:r>
              <a:rPr lang="en-GB" b="1" i="0" dirty="0">
                <a:solidFill>
                  <a:srgbClr val="374151"/>
                </a:solidFill>
                <a:effectLst/>
                <a:latin typeface="Söhne"/>
              </a:rPr>
              <a:t>Interactive Tutoring:</a:t>
            </a:r>
            <a:r>
              <a:rPr lang="en-GB" b="0" i="0" dirty="0">
                <a:solidFill>
                  <a:srgbClr val="374151"/>
                </a:solidFill>
                <a:effectLst/>
                <a:latin typeface="Söhne"/>
              </a:rPr>
              <a:t> These systems offer real-time problem-solving assistance with hints and feedback, mimicking the support of a human tutor.</a:t>
            </a:r>
          </a:p>
          <a:p>
            <a:pPr algn="l">
              <a:buFont typeface="Arial" panose="020B0604020202020204" pitchFamily="34" charset="0"/>
              <a:buChar char="•"/>
            </a:pPr>
            <a:r>
              <a:rPr lang="en-GB" b="1" i="0" dirty="0">
                <a:solidFill>
                  <a:srgbClr val="374151"/>
                </a:solidFill>
                <a:effectLst/>
                <a:latin typeface="Söhne"/>
              </a:rPr>
              <a:t>Step-by-Step Guidance:</a:t>
            </a:r>
            <a:r>
              <a:rPr lang="en-GB" b="0" i="0" dirty="0">
                <a:solidFill>
                  <a:srgbClr val="374151"/>
                </a:solidFill>
                <a:effectLst/>
                <a:latin typeface="Söhne"/>
              </a:rPr>
              <a:t> Complex STEM problems are broken down into manageable steps to aid learning and confidence, essential for subjects requiring sequential problem-solving.</a:t>
            </a:r>
          </a:p>
          <a:p>
            <a:pPr algn="l">
              <a:buFont typeface="Arial" panose="020B0604020202020204" pitchFamily="34" charset="0"/>
              <a:buChar char="•"/>
            </a:pPr>
            <a:r>
              <a:rPr lang="en-GB" b="1" i="0" dirty="0">
                <a:solidFill>
                  <a:srgbClr val="374151"/>
                </a:solidFill>
                <a:effectLst/>
                <a:latin typeface="Söhne"/>
              </a:rPr>
              <a:t>Immediate Feedback:</a:t>
            </a:r>
            <a:r>
              <a:rPr lang="en-GB" b="0" i="0" dirty="0">
                <a:solidFill>
                  <a:srgbClr val="374151"/>
                </a:solidFill>
                <a:effectLst/>
                <a:latin typeface="Söhne"/>
              </a:rPr>
              <a:t> Students receive instant responses to their work, enabling faster learning and maintaining high engagement levels.</a:t>
            </a:r>
          </a:p>
          <a:p>
            <a:pPr algn="l">
              <a:buFont typeface="Arial" panose="020B0604020202020204" pitchFamily="34" charset="0"/>
              <a:buChar char="•"/>
            </a:pPr>
            <a:r>
              <a:rPr lang="en-GB" b="1" i="0" dirty="0">
                <a:solidFill>
                  <a:srgbClr val="374151"/>
                </a:solidFill>
                <a:effectLst/>
                <a:latin typeface="Söhne"/>
              </a:rPr>
              <a:t>Performance Monitoring:</a:t>
            </a:r>
            <a:r>
              <a:rPr lang="en-GB" b="0" i="0" dirty="0">
                <a:solidFill>
                  <a:srgbClr val="374151"/>
                </a:solidFill>
                <a:effectLst/>
                <a:latin typeface="Söhne"/>
              </a:rPr>
              <a:t> Dashboards for students and educators track progress, highlighting areas of strength and those needing improvement for targeted support.</a:t>
            </a:r>
          </a:p>
          <a:p>
            <a:pPr algn="l">
              <a:buFont typeface="Arial" panose="020B0604020202020204" pitchFamily="34" charset="0"/>
              <a:buChar char="•"/>
            </a:pPr>
            <a:r>
              <a:rPr lang="en-GB" b="1" i="0" dirty="0">
                <a:solidFill>
                  <a:srgbClr val="374151"/>
                </a:solidFill>
                <a:effectLst/>
                <a:latin typeface="Söhne"/>
              </a:rPr>
              <a:t>Increased Accessibility:</a:t>
            </a:r>
            <a:r>
              <a:rPr lang="en-GB" b="0" i="0" dirty="0">
                <a:solidFill>
                  <a:srgbClr val="374151"/>
                </a:solidFill>
                <a:effectLst/>
                <a:latin typeface="Söhne"/>
              </a:rPr>
              <a:t> Accessible anywhere with an internet connection, AI tutoring makes high-quality STEM education available to more students, including those without resources for private tutoring.</a:t>
            </a:r>
          </a:p>
          <a:p>
            <a:pPr algn="l">
              <a:buFont typeface="Arial" panose="020B0604020202020204" pitchFamily="34" charset="0"/>
              <a:buChar char="•"/>
            </a:pPr>
            <a:r>
              <a:rPr lang="en-GB" b="1" i="0" dirty="0">
                <a:solidFill>
                  <a:srgbClr val="374151"/>
                </a:solidFill>
                <a:effectLst/>
                <a:latin typeface="Söhne"/>
              </a:rPr>
              <a:t>Bridging Educational Gaps:</a:t>
            </a:r>
            <a:r>
              <a:rPr lang="en-GB" b="0" i="0" dirty="0">
                <a:solidFill>
                  <a:srgbClr val="374151"/>
                </a:solidFill>
                <a:effectLst/>
                <a:latin typeface="Söhne"/>
              </a:rPr>
              <a:t> By providing interactive, accessible, and personalized learning experiences, AI platforms are transforming STEM education, making it more equitable and effective.</a:t>
            </a:r>
          </a:p>
          <a:p>
            <a:pPr algn="l"/>
            <a:r>
              <a:rPr lang="en-GB" b="0" i="0" dirty="0">
                <a:solidFill>
                  <a:srgbClr val="374151"/>
                </a:solidFill>
                <a:effectLst/>
                <a:latin typeface="Söhne"/>
              </a:rPr>
              <a:t>References:</a:t>
            </a:r>
          </a:p>
          <a:p>
            <a:pPr algn="l">
              <a:buFont typeface="Arial" panose="020B0604020202020204" pitchFamily="34" charset="0"/>
              <a:buChar char="•"/>
            </a:pPr>
            <a:r>
              <a:rPr lang="en-GB" b="0" i="0" dirty="0">
                <a:solidFill>
                  <a:srgbClr val="374151"/>
                </a:solidFill>
                <a:effectLst/>
                <a:latin typeface="Söhne"/>
              </a:rPr>
              <a:t>ClassPoint (2024): Analysis of AI Tools for Teachers.</a:t>
            </a:r>
          </a:p>
          <a:p>
            <a:pPr algn="l">
              <a:buFont typeface="Arial" panose="020B0604020202020204" pitchFamily="34" charset="0"/>
              <a:buChar char="•"/>
            </a:pPr>
            <a:r>
              <a:rPr lang="en-GB" b="0" i="0" dirty="0">
                <a:solidFill>
                  <a:srgbClr val="374151"/>
                </a:solidFill>
                <a:effectLst/>
                <a:latin typeface="Söhne"/>
              </a:rPr>
              <a:t>NVIDIA Developer Blog (2016): AI's Role in Grading Efficiency.</a:t>
            </a:r>
          </a:p>
          <a:p>
            <a:pPr algn="l">
              <a:buFont typeface="Arial" panose="020B0604020202020204" pitchFamily="34" charset="0"/>
              <a:buChar char="•"/>
            </a:pPr>
            <a:r>
              <a:rPr lang="en-GB" b="0" i="0" dirty="0">
                <a:solidFill>
                  <a:srgbClr val="374151"/>
                </a:solidFill>
                <a:effectLst/>
                <a:latin typeface="Söhne"/>
              </a:rPr>
              <a:t>Benzinga Guides (2024): Review of Top AI Education Tools.</a:t>
            </a:r>
          </a:p>
          <a:p>
            <a:endParaRPr lang="en-GB" dirty="0"/>
          </a:p>
        </p:txBody>
      </p:sp>
      <p:sp>
        <p:nvSpPr>
          <p:cNvPr id="4" name="Slide Number Placeholder 3"/>
          <p:cNvSpPr>
            <a:spLocks noGrp="1"/>
          </p:cNvSpPr>
          <p:nvPr>
            <p:ph type="sldNum" sz="quarter" idx="5"/>
          </p:nvPr>
        </p:nvSpPr>
        <p:spPr/>
        <p:txBody>
          <a:bodyPr/>
          <a:lstStyle/>
          <a:p>
            <a:fld id="{447F78B6-6D62-4285-812C-DE31F669BCFB}" type="slidenum">
              <a:rPr lang="en-GB" smtClean="0"/>
              <a:t>26</a:t>
            </a:fld>
            <a:endParaRPr lang="en-GB"/>
          </a:p>
        </p:txBody>
      </p:sp>
    </p:spTree>
    <p:extLst>
      <p:ext uri="{BB962C8B-B14F-4D97-AF65-F5344CB8AC3E}">
        <p14:creationId xmlns:p14="http://schemas.microsoft.com/office/powerpoint/2010/main" val="2590936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AI is increasingly being integrated into educational simulations and games, transforming the way students engage in complex problem-solving activities across various subjects, especially in STEM education.</a:t>
            </a: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For example, Synthesis provides a platform that originated from an experimental school started by Elon Musk at SpaceX. It aims to develop students who are enthralled by complexity and skilled in solving unknown problems. Synthesis uses games to help students develop strategic thinking and collaborative problem-solving abilities</a:t>
            </a:r>
            <a:r>
              <a:rPr lang="en-GB" sz="1200" kern="100" dirty="0">
                <a:effectLst/>
                <a:latin typeface="Arial" panose="020B0604020202020204" pitchFamily="34" charset="0"/>
                <a:ea typeface="Aptos" panose="020B0004020202020204" pitchFamily="34" charset="0"/>
                <a:cs typeface="Times New Roman" panose="02020603050405020304" pitchFamily="18" charset="0"/>
              </a:rPr>
              <a:t>​​</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2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3"/>
              </a:rPr>
              <a:t>Synthesis</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CoDeAI project is another initiative that emphasizes the integration of AI into higher education curricula through simulation-based learning. It offers students immersive learning environments and practical experiences by allowing them to work on real-world challenges within simulated scenarios, thereby bridging the gap between theoretical knowledge and practical application. This helps students to not only grasp AI concepts but also to apply them in real-life situations</a:t>
            </a:r>
            <a:r>
              <a:rPr lang="en-GB" sz="1200" kern="100" dirty="0">
                <a:effectLst/>
                <a:latin typeface="Arial" panose="020B0604020202020204" pitchFamily="34" charset="0"/>
                <a:ea typeface="Aptos" panose="020B0004020202020204" pitchFamily="34" charset="0"/>
                <a:cs typeface="Times New Roman" panose="02020603050405020304" pitchFamily="18" charset="0"/>
              </a:rPr>
              <a:t>​​</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2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4"/>
              </a:rPr>
              <a:t>https://ied.eu/blog/education-blog/simulation-based-learning-ai-education/</a:t>
            </a:r>
            <a:r>
              <a:rPr lang="en-GB"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 Revolutionizing AI Education With The Power of Simulation-Based Learning, by Vasilis </a:t>
            </a:r>
            <a:r>
              <a:rPr lang="en-GB" sz="1200" kern="100" dirty="0" err="1">
                <a:solidFill>
                  <a:srgbClr val="0070C0"/>
                </a:solidFill>
                <a:effectLst/>
                <a:latin typeface="Aptos" panose="020B0004020202020204" pitchFamily="34" charset="0"/>
                <a:ea typeface="Aptos" panose="020B0004020202020204" pitchFamily="34" charset="0"/>
                <a:cs typeface="Times New Roman" panose="02020603050405020304" pitchFamily="18" charset="0"/>
              </a:rPr>
              <a:t>Bouronikos</a:t>
            </a:r>
            <a:r>
              <a:rPr lang="en-GB"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 26</a:t>
            </a:r>
            <a:r>
              <a:rPr lang="en-GB" sz="1200" kern="100" baseline="300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th</a:t>
            </a:r>
            <a:r>
              <a:rPr lang="en-GB"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 June 2023</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47F78B6-6D62-4285-812C-DE31F669BCFB}" type="slidenum">
              <a:rPr lang="en-GB" smtClean="0"/>
              <a:t>27</a:t>
            </a:fld>
            <a:endParaRPr lang="en-GB"/>
          </a:p>
        </p:txBody>
      </p:sp>
    </p:spTree>
    <p:extLst>
      <p:ext uri="{BB962C8B-B14F-4D97-AF65-F5344CB8AC3E}">
        <p14:creationId xmlns:p14="http://schemas.microsoft.com/office/powerpoint/2010/main" val="2784532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GB" b="1" i="0" dirty="0">
                <a:solidFill>
                  <a:srgbClr val="374151"/>
                </a:solidFill>
                <a:effectLst/>
                <a:latin typeface="Söhne"/>
              </a:rPr>
              <a:t>Simulating Complex Systems:</a:t>
            </a:r>
            <a:r>
              <a:rPr lang="en-GB" b="0" i="0" dirty="0">
                <a:solidFill>
                  <a:srgbClr val="374151"/>
                </a:solidFill>
                <a:effectLst/>
                <a:latin typeface="Söhne"/>
              </a:rPr>
              <a:t> AI allows for the safe and accurate simulation of biological, chemical, and physical systems, enabling students to engage with otherwise inaccessible processes.</a:t>
            </a:r>
          </a:p>
          <a:p>
            <a:pPr algn="l">
              <a:buFont typeface="Arial" panose="020B0604020202020204" pitchFamily="34" charset="0"/>
              <a:buChar char="•"/>
            </a:pPr>
            <a:r>
              <a:rPr lang="en-GB" b="1" i="0" dirty="0">
                <a:solidFill>
                  <a:srgbClr val="374151"/>
                </a:solidFill>
                <a:effectLst/>
                <a:latin typeface="Söhne"/>
              </a:rPr>
              <a:t>Adaptive Learning:</a:t>
            </a:r>
            <a:r>
              <a:rPr lang="en-GB" b="0" i="0" dirty="0">
                <a:solidFill>
                  <a:srgbClr val="374151"/>
                </a:solidFill>
                <a:effectLst/>
                <a:latin typeface="Söhne"/>
              </a:rPr>
              <a:t> Personalized experiment adaptation based on student actions, with AI guidance similar to a lab instructor's assistance.</a:t>
            </a:r>
          </a:p>
          <a:p>
            <a:pPr algn="l">
              <a:buFont typeface="Arial" panose="020B0604020202020204" pitchFamily="34" charset="0"/>
              <a:buChar char="•"/>
            </a:pPr>
            <a:r>
              <a:rPr lang="en-GB" b="1" i="0" dirty="0">
                <a:solidFill>
                  <a:srgbClr val="374151"/>
                </a:solidFill>
                <a:effectLst/>
                <a:latin typeface="Söhne"/>
              </a:rPr>
              <a:t>Predictive Modelling:</a:t>
            </a:r>
            <a:r>
              <a:rPr lang="en-GB" b="0" i="0" dirty="0">
                <a:solidFill>
                  <a:srgbClr val="374151"/>
                </a:solidFill>
                <a:effectLst/>
                <a:latin typeface="Söhne"/>
              </a:rPr>
              <a:t> AI predicts experimental outcomes, providing instant feedback on students' hypotheses, enhancing their understanding of scientific concepts.</a:t>
            </a:r>
          </a:p>
          <a:p>
            <a:pPr algn="l">
              <a:buFont typeface="Arial" panose="020B0604020202020204" pitchFamily="34" charset="0"/>
              <a:buChar char="•"/>
            </a:pPr>
            <a:r>
              <a:rPr lang="en-GB" b="1" i="0" dirty="0">
                <a:solidFill>
                  <a:srgbClr val="374151"/>
                </a:solidFill>
                <a:effectLst/>
                <a:latin typeface="Söhne"/>
              </a:rPr>
              <a:t>Data Analysis:</a:t>
            </a:r>
            <a:r>
              <a:rPr lang="en-GB" b="0" i="0" dirty="0">
                <a:solidFill>
                  <a:srgbClr val="374151"/>
                </a:solidFill>
                <a:effectLst/>
                <a:latin typeface="Söhne"/>
              </a:rPr>
              <a:t> AI efficiently processes large datasets from virtual experiments, aiding students in deriving conclusions without manual data processing.</a:t>
            </a:r>
          </a:p>
          <a:p>
            <a:pPr algn="l">
              <a:buFont typeface="Arial" panose="020B0604020202020204" pitchFamily="34" charset="0"/>
              <a:buChar char="•"/>
            </a:pPr>
            <a:r>
              <a:rPr lang="en-GB" b="1" i="0" dirty="0">
                <a:solidFill>
                  <a:srgbClr val="374151"/>
                </a:solidFill>
                <a:effectLst/>
                <a:latin typeface="Söhne"/>
              </a:rPr>
              <a:t>Safety and Accessibility:</a:t>
            </a:r>
            <a:r>
              <a:rPr lang="en-GB" b="0" i="0" dirty="0">
                <a:solidFill>
                  <a:srgbClr val="374151"/>
                </a:solidFill>
                <a:effectLst/>
                <a:latin typeface="Söhne"/>
              </a:rPr>
              <a:t> Virtual labs ensure a risk-free learning environment, essential when working with hazardous materials, and improve accessibility for students with disabilities.</a:t>
            </a:r>
          </a:p>
          <a:p>
            <a:pPr algn="l">
              <a:buFont typeface="Arial" panose="020B0604020202020204" pitchFamily="34" charset="0"/>
              <a:buChar char="•"/>
            </a:pPr>
            <a:r>
              <a:rPr lang="en-GB" b="1" i="0" dirty="0">
                <a:solidFill>
                  <a:srgbClr val="374151"/>
                </a:solidFill>
                <a:effectLst/>
                <a:latin typeface="Söhne"/>
              </a:rPr>
              <a:t>Encouraging Exploration:</a:t>
            </a:r>
            <a:r>
              <a:rPr lang="en-GB" b="0" i="0" dirty="0">
                <a:solidFill>
                  <a:srgbClr val="374151"/>
                </a:solidFill>
                <a:effectLst/>
                <a:latin typeface="Söhne"/>
              </a:rPr>
              <a:t> The non-hazardous environment of virtual labs promotes fearless experimentation among students.</a:t>
            </a:r>
          </a:p>
          <a:p>
            <a:pPr algn="l">
              <a:buFont typeface="Arial" panose="020B0604020202020204" pitchFamily="34" charset="0"/>
              <a:buChar char="•"/>
            </a:pPr>
            <a:r>
              <a:rPr lang="en-GB" b="1" i="0" dirty="0">
                <a:solidFill>
                  <a:srgbClr val="374151"/>
                </a:solidFill>
                <a:effectLst/>
                <a:latin typeface="Söhne"/>
              </a:rPr>
              <a:t>Cost-Effectiveness:</a:t>
            </a:r>
            <a:r>
              <a:rPr lang="en-GB" b="0" i="0" dirty="0">
                <a:solidFill>
                  <a:srgbClr val="374151"/>
                </a:solidFill>
                <a:effectLst/>
                <a:latin typeface="Söhne"/>
              </a:rPr>
              <a:t> Virtual labs reduce the need for physical materials and space, offering a scalable, budget-friendly learning tool for institutions.</a:t>
            </a:r>
          </a:p>
          <a:p>
            <a:pPr algn="l">
              <a:buFont typeface="Arial" panose="020B0604020202020204" pitchFamily="34" charset="0"/>
              <a:buChar char="•"/>
            </a:pPr>
            <a:r>
              <a:rPr lang="en-GB" b="1" i="0" dirty="0">
                <a:solidFill>
                  <a:srgbClr val="374151"/>
                </a:solidFill>
                <a:effectLst/>
                <a:latin typeface="Söhne"/>
              </a:rPr>
              <a:t>Integrating Theory and Practice:</a:t>
            </a:r>
            <a:r>
              <a:rPr lang="en-GB" b="0" i="0" dirty="0">
                <a:solidFill>
                  <a:srgbClr val="374151"/>
                </a:solidFill>
                <a:effectLst/>
                <a:latin typeface="Söhne"/>
              </a:rPr>
              <a:t> AI-driven labs integrate theoretical learning with practical application, providing real-time theoretical context during experiments.</a:t>
            </a:r>
          </a:p>
          <a:p>
            <a:pPr algn="l"/>
            <a:r>
              <a:rPr lang="en-GB" b="0" i="0" dirty="0">
                <a:solidFill>
                  <a:srgbClr val="374151"/>
                </a:solidFill>
                <a:effectLst/>
                <a:latin typeface="Söhne"/>
              </a:rPr>
              <a:t>Conclusion: AI-driven virtual labs represent a significant advancement in STEM education, providing safer, more accessible, and cost-effective ways to enhance the practical learning experience in higher education settings.</a:t>
            </a:r>
          </a:p>
          <a:p>
            <a:endParaRPr lang="en-GB" dirty="0"/>
          </a:p>
        </p:txBody>
      </p:sp>
      <p:sp>
        <p:nvSpPr>
          <p:cNvPr id="4" name="Slide Number Placeholder 3"/>
          <p:cNvSpPr>
            <a:spLocks noGrp="1"/>
          </p:cNvSpPr>
          <p:nvPr>
            <p:ph type="sldNum" sz="quarter" idx="5"/>
          </p:nvPr>
        </p:nvSpPr>
        <p:spPr/>
        <p:txBody>
          <a:bodyPr/>
          <a:lstStyle/>
          <a:p>
            <a:fld id="{447F78B6-6D62-4285-812C-DE31F669BCFB}" type="slidenum">
              <a:rPr lang="en-GB" smtClean="0"/>
              <a:t>28</a:t>
            </a:fld>
            <a:endParaRPr lang="en-GB"/>
          </a:p>
        </p:txBody>
      </p:sp>
    </p:spTree>
    <p:extLst>
      <p:ext uri="{BB962C8B-B14F-4D97-AF65-F5344CB8AC3E}">
        <p14:creationId xmlns:p14="http://schemas.microsoft.com/office/powerpoint/2010/main" val="4068525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AI in virtual labs can provide meaningful, immediate feedback to students, which is especially beneficial for those who might feel uncomfortable taking risks or receiving feedback in a classroom setting. This encourages a more explorative approach to learning, allowing students to make mistakes and learn from them in a controlled digital environment. Additionally, AI can personalize the learning experience by adapting to each student's individual needs, providing customized support and instruction based on their learning style and pre-existing knowledge</a:t>
            </a:r>
            <a:r>
              <a:rPr lang="en-GB" sz="1200" kern="100" dirty="0">
                <a:effectLst/>
                <a:latin typeface="Arial" panose="020B0604020202020204" pitchFamily="34" charset="0"/>
                <a:ea typeface="Aptos" panose="020B0004020202020204" pitchFamily="34" charset="0"/>
                <a:cs typeface="Times New Roman" panose="02020603050405020304" pitchFamily="18" charset="0"/>
              </a:rPr>
              <a:t>​​</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a:t>
            </a: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Furthermore, universities are beginning to reimagine teaching labs for a virtual future, ensuring that students can gain hands-on industry experience regardless of their physical location. Advanced virtual lab options allow students to access industry-grade lab equipment remotely, providing real-time guidance and feedback from instructors. This move towards virtual labs represents the beginning of a significant shift in how practical STEM education is delivered, expanding access and removing traditional limitations</a:t>
            </a:r>
            <a:r>
              <a:rPr lang="en-GB" sz="1200" kern="100" dirty="0">
                <a:effectLst/>
                <a:latin typeface="Arial" panose="020B0604020202020204" pitchFamily="34" charset="0"/>
                <a:ea typeface="Aptos" panose="020B0004020202020204" pitchFamily="34" charset="0"/>
                <a:cs typeface="Times New Roman" panose="02020603050405020304" pitchFamily="18" charset="0"/>
              </a:rPr>
              <a:t>​​</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a:t>
            </a: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Overall, the integration of AI into virtual labs is transforming the way STEM education is delivered, making it more accessible, efficient, and adaptable to the diverse needs of students.</a:t>
            </a: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AI is increasingly integral in the realm of virtual labs, especially in STEM education. These virtual labs use AI to create realistic simulations where students can perform experiments that might be too risky or expensive to conduct in a traditional lab setting. The advantages of using AI in virtual labs are manifold:</a:t>
            </a:r>
          </a:p>
          <a:p>
            <a:pPr marL="342900" lvl="0" indent="-342900">
              <a:lnSpc>
                <a:spcPct val="107000"/>
              </a:lnSpc>
              <a:spcAft>
                <a:spcPts val="800"/>
              </a:spcAft>
              <a:buSzPts val="1000"/>
              <a:buFont typeface="Symbol" panose="05050102010706020507" pitchFamily="18" charset="2"/>
              <a:buChar char=""/>
              <a:tabLst>
                <a:tab pos="457200" algn="l"/>
              </a:tabLs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AI can significantly reduce human error and increase the accuracy of experiments by following a set of algorithms and utilizing the previously collected information.</a:t>
            </a:r>
          </a:p>
          <a:p>
            <a:pPr marL="342900" lvl="0" indent="-342900">
              <a:lnSpc>
                <a:spcPct val="107000"/>
              </a:lnSpc>
              <a:spcAft>
                <a:spcPts val="800"/>
              </a:spcAft>
              <a:buSzPts val="1000"/>
              <a:buFont typeface="Symbol" panose="05050102010706020507" pitchFamily="18" charset="2"/>
              <a:buChar char=""/>
              <a:tabLst>
                <a:tab pos="457200" algn="l"/>
              </a:tabLs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Virtual labs are available around the clock, allowing for more flexible learning schedules.</a:t>
            </a:r>
          </a:p>
          <a:p>
            <a:pPr marL="342900" lvl="0" indent="-342900">
              <a:lnSpc>
                <a:spcPct val="107000"/>
              </a:lnSpc>
              <a:spcAft>
                <a:spcPts val="800"/>
              </a:spcAft>
              <a:buSzPts val="1000"/>
              <a:buFont typeface="Symbol" panose="05050102010706020507" pitchFamily="18" charset="2"/>
              <a:buChar char=""/>
              <a:tabLst>
                <a:tab pos="457200" algn="l"/>
              </a:tabLs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risk to students is minimized as AI can undertake dangerous tasks or simulate such conditions without any real-world risk.</a:t>
            </a:r>
          </a:p>
          <a:p>
            <a:pPr marL="342900" lvl="0" indent="-342900">
              <a:lnSpc>
                <a:spcPct val="107000"/>
              </a:lnSpc>
              <a:spcAft>
                <a:spcPts val="800"/>
              </a:spcAft>
              <a:buSzPts val="1000"/>
              <a:buFont typeface="Symbol" panose="05050102010706020507" pitchFamily="18" charset="2"/>
              <a:buChar char=""/>
              <a:tabLst>
                <a:tab pos="457200" algn="l"/>
              </a:tabLs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Repetitive and time-consuming tasks can be automated, enabling students to focus on the learning aspect of the experiment.</a:t>
            </a:r>
          </a:p>
          <a:p>
            <a:pPr marL="342900" lvl="0" indent="-342900">
              <a:lnSpc>
                <a:spcPct val="107000"/>
              </a:lnSpc>
              <a:spcAft>
                <a:spcPts val="800"/>
              </a:spcAft>
              <a:buSzPts val="1000"/>
              <a:buFont typeface="Symbol" panose="05050102010706020507" pitchFamily="18" charset="2"/>
              <a:buChar char=""/>
              <a:tabLst>
                <a:tab pos="457200" algn="l"/>
              </a:tabLs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AI can handle routine jobs efficiently, allowing educators to devote more time to personalized teaching and learning interventions.</a:t>
            </a:r>
          </a:p>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endParaRPr lang="en-GB" b="0" i="0" dirty="0">
              <a:solidFill>
                <a:srgbClr val="122147"/>
              </a:solidFill>
              <a:effectLst/>
              <a:latin typeface="Roboto" panose="02000000000000000000" pitchFamily="2" charset="0"/>
            </a:endParaRPr>
          </a:p>
          <a:p>
            <a:pPr marL="0" marR="0" lvl="0" indent="0" algn="l" defTabSz="914400" rtl="0" eaLnBrk="1" fontAlgn="auto" latinLnBrk="0" hangingPunct="1">
              <a:lnSpc>
                <a:spcPct val="107000"/>
              </a:lnSpc>
              <a:spcBef>
                <a:spcPts val="0"/>
              </a:spcBef>
              <a:spcAft>
                <a:spcPts val="800"/>
              </a:spcAft>
              <a:buClrTx/>
              <a:buSzPts val="1000"/>
              <a:buFontTx/>
              <a:buNone/>
              <a:tabLst>
                <a:tab pos="457200" algn="l"/>
              </a:tabLst>
              <a:defRPr/>
            </a:pPr>
            <a:r>
              <a:rPr lang="en-GB" b="0" i="0" dirty="0">
                <a:solidFill>
                  <a:srgbClr val="122147"/>
                </a:solidFill>
                <a:effectLst/>
                <a:latin typeface="Roboto" panose="02000000000000000000" pitchFamily="2" charset="0"/>
              </a:rPr>
              <a:t>Inspired Education Becomes First to Launch Metaverse School With Ground-Breaking </a:t>
            </a:r>
            <a:r>
              <a:rPr lang="en-GB" b="0" i="0" dirty="0" err="1">
                <a:solidFill>
                  <a:srgbClr val="122147"/>
                </a:solidFill>
                <a:effectLst/>
                <a:latin typeface="Roboto" panose="02000000000000000000" pitchFamily="2" charset="0"/>
              </a:rPr>
              <a:t>Vr</a:t>
            </a:r>
            <a:r>
              <a:rPr lang="en-GB" b="0" i="0" dirty="0">
                <a:solidFill>
                  <a:srgbClr val="122147"/>
                </a:solidFill>
                <a:effectLst/>
                <a:latin typeface="Roboto" panose="02000000000000000000" pitchFamily="2" charset="0"/>
              </a:rPr>
              <a:t> Technology</a:t>
            </a:r>
          </a:p>
          <a:p>
            <a:r>
              <a:rPr lang="en-GB" dirty="0"/>
              <a:t>https://www.inspirededu.com/news/inspired-education-becomes-first-launch-metaverse-school-ground-breaking-vr-technology</a:t>
            </a:r>
          </a:p>
          <a:p>
            <a:r>
              <a:rPr lang="en-GB" dirty="0"/>
              <a:t>22 March 2022</a:t>
            </a:r>
          </a:p>
        </p:txBody>
      </p:sp>
      <p:sp>
        <p:nvSpPr>
          <p:cNvPr id="4" name="Slide Number Placeholder 3"/>
          <p:cNvSpPr>
            <a:spLocks noGrp="1"/>
          </p:cNvSpPr>
          <p:nvPr>
            <p:ph type="sldNum" sz="quarter" idx="5"/>
          </p:nvPr>
        </p:nvSpPr>
        <p:spPr/>
        <p:txBody>
          <a:bodyPr/>
          <a:lstStyle/>
          <a:p>
            <a:fld id="{447F78B6-6D62-4285-812C-DE31F669BCFB}" type="slidenum">
              <a:rPr lang="en-GB" smtClean="0"/>
              <a:t>29</a:t>
            </a:fld>
            <a:endParaRPr lang="en-GB"/>
          </a:p>
        </p:txBody>
      </p:sp>
    </p:spTree>
    <p:extLst>
      <p:ext uri="{BB962C8B-B14F-4D97-AF65-F5344CB8AC3E}">
        <p14:creationId xmlns:p14="http://schemas.microsoft.com/office/powerpoint/2010/main" val="2511194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GB" b="1" i="0" dirty="0">
                <a:solidFill>
                  <a:srgbClr val="374151"/>
                </a:solidFill>
                <a:effectLst/>
                <a:latin typeface="Söhne"/>
              </a:rPr>
              <a:t>AI Tool Example 1: Socrative</a:t>
            </a:r>
            <a:endParaRPr lang="en-GB" b="0" i="0" dirty="0">
              <a:solidFill>
                <a:srgbClr val="374151"/>
              </a:solidFill>
              <a:effectLst/>
              <a:latin typeface="Söhne"/>
            </a:endParaRPr>
          </a:p>
          <a:p>
            <a:pPr marL="742950" lvl="1" indent="-285750" algn="l">
              <a:buFont typeface="+mj-lt"/>
              <a:buAutoNum type="arabicPeriod"/>
            </a:pPr>
            <a:r>
              <a:rPr lang="en-GB" b="1" i="0" dirty="0">
                <a:solidFill>
                  <a:srgbClr val="374151"/>
                </a:solidFill>
                <a:effectLst/>
                <a:latin typeface="Söhne"/>
              </a:rPr>
              <a:t>Function</a:t>
            </a:r>
            <a:r>
              <a:rPr lang="en-GB" b="0" i="0" dirty="0">
                <a:solidFill>
                  <a:srgbClr val="374151"/>
                </a:solidFill>
                <a:effectLst/>
                <a:latin typeface="Söhne"/>
              </a:rPr>
              <a:t>: Real-time assessment tool which allows teachers to create quizzes and games that students can participate in via smartphones, tablets, or computers.</a:t>
            </a:r>
          </a:p>
          <a:p>
            <a:pPr marL="742950" lvl="1" indent="-285750" algn="l">
              <a:buFont typeface="+mj-lt"/>
              <a:buAutoNum type="arabicPeriod"/>
            </a:pPr>
            <a:r>
              <a:rPr lang="en-GB" b="1" i="0" dirty="0">
                <a:solidFill>
                  <a:srgbClr val="374151"/>
                </a:solidFill>
                <a:effectLst/>
                <a:latin typeface="Söhne"/>
              </a:rPr>
              <a:t>Use in Classrooms</a:t>
            </a:r>
            <a:r>
              <a:rPr lang="en-GB" b="0" i="0" dirty="0">
                <a:solidFill>
                  <a:srgbClr val="374151"/>
                </a:solidFill>
                <a:effectLst/>
                <a:latin typeface="Söhne"/>
              </a:rPr>
              <a:t>: Engages students through interactive assessments that provide immediate feedback to both students and educators.</a:t>
            </a:r>
          </a:p>
          <a:p>
            <a:pPr marL="742950" lvl="1" indent="-285750" algn="l">
              <a:buFont typeface="+mj-lt"/>
              <a:buAutoNum type="arabicPeriod"/>
            </a:pPr>
            <a:r>
              <a:rPr lang="en-GB" b="1" i="0" dirty="0">
                <a:solidFill>
                  <a:srgbClr val="374151"/>
                </a:solidFill>
                <a:effectLst/>
                <a:latin typeface="Söhne"/>
              </a:rPr>
              <a:t>Benefits</a:t>
            </a:r>
            <a:r>
              <a:rPr lang="en-GB" b="0" i="0" dirty="0">
                <a:solidFill>
                  <a:srgbClr val="374151"/>
                </a:solidFill>
                <a:effectLst/>
                <a:latin typeface="Söhne"/>
              </a:rPr>
              <a:t>: Helps teachers to quickly gauge student understanding and adjust lesson plans accordingly.</a:t>
            </a:r>
          </a:p>
          <a:p>
            <a:pPr algn="l">
              <a:buFont typeface="+mj-lt"/>
              <a:buAutoNum type="arabicPeriod"/>
            </a:pPr>
            <a:r>
              <a:rPr lang="en-GB" b="1" i="0" dirty="0">
                <a:solidFill>
                  <a:srgbClr val="374151"/>
                </a:solidFill>
                <a:effectLst/>
                <a:latin typeface="Söhne"/>
              </a:rPr>
              <a:t>AI Tool Example 2: Content Technologies, Inc. (CTI)</a:t>
            </a:r>
            <a:endParaRPr lang="en-GB" b="0" i="0" dirty="0">
              <a:solidFill>
                <a:srgbClr val="374151"/>
              </a:solidFill>
              <a:effectLst/>
              <a:latin typeface="Söhne"/>
            </a:endParaRPr>
          </a:p>
          <a:p>
            <a:pPr marL="742950" lvl="1" indent="-285750" algn="l">
              <a:buFont typeface="+mj-lt"/>
              <a:buAutoNum type="arabicPeriod"/>
            </a:pPr>
            <a:r>
              <a:rPr lang="en-GB" b="1" i="0" dirty="0">
                <a:solidFill>
                  <a:srgbClr val="374151"/>
                </a:solidFill>
                <a:effectLst/>
                <a:latin typeface="Söhne"/>
              </a:rPr>
              <a:t>Function</a:t>
            </a:r>
            <a:r>
              <a:rPr lang="en-GB" b="0" i="0" dirty="0">
                <a:solidFill>
                  <a:srgbClr val="374151"/>
                </a:solidFill>
                <a:effectLst/>
                <a:latin typeface="Söhne"/>
              </a:rPr>
              <a:t>: Uses deep learning algorithms to create customized educational content, including textbooks and syllabi.</a:t>
            </a:r>
          </a:p>
          <a:p>
            <a:pPr marL="742950" lvl="1" indent="-285750" algn="l">
              <a:buFont typeface="+mj-lt"/>
              <a:buAutoNum type="arabicPeriod"/>
            </a:pPr>
            <a:r>
              <a:rPr lang="en-GB" b="1" i="0" dirty="0">
                <a:solidFill>
                  <a:srgbClr val="374151"/>
                </a:solidFill>
                <a:effectLst/>
                <a:latin typeface="Söhne"/>
              </a:rPr>
              <a:t>Use in Classrooms</a:t>
            </a:r>
            <a:r>
              <a:rPr lang="en-GB" b="0" i="0" dirty="0">
                <a:solidFill>
                  <a:srgbClr val="374151"/>
                </a:solidFill>
                <a:effectLst/>
                <a:latin typeface="Söhne"/>
              </a:rPr>
              <a:t>: Provides teachers with tailored materials that are aligned with their lesson plans and student needs.</a:t>
            </a:r>
          </a:p>
          <a:p>
            <a:pPr marL="742950" lvl="1" indent="-285750" algn="l">
              <a:buFont typeface="+mj-lt"/>
              <a:buAutoNum type="arabicPeriod"/>
            </a:pPr>
            <a:r>
              <a:rPr lang="en-GB" b="1" i="0" dirty="0">
                <a:solidFill>
                  <a:srgbClr val="374151"/>
                </a:solidFill>
                <a:effectLst/>
                <a:latin typeface="Söhne"/>
              </a:rPr>
              <a:t>Benefits</a:t>
            </a:r>
            <a:r>
              <a:rPr lang="en-GB" b="0" i="0" dirty="0">
                <a:solidFill>
                  <a:srgbClr val="374151"/>
                </a:solidFill>
                <a:effectLst/>
                <a:latin typeface="Söhne"/>
              </a:rPr>
              <a:t>: Saves time for educators in lesson planning and offers materials that cater to varied learning styles.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74151"/>
                </a:solidFill>
                <a:effectLst/>
                <a:latin typeface="Söhne"/>
              </a:rPr>
              <a:t>Kahoot</a:t>
            </a:r>
            <a:r>
              <a:rPr lang="en-GB" b="0" i="0" dirty="0">
                <a:solidFill>
                  <a:srgbClr val="374151"/>
                </a:solidFill>
                <a:effectLst/>
                <a:latin typeface="Söhne"/>
              </a:rPr>
              <a:t> and </a:t>
            </a:r>
            <a:r>
              <a:rPr lang="en-GB" b="1" i="0" dirty="0">
                <a:solidFill>
                  <a:srgbClr val="374151"/>
                </a:solidFill>
                <a:effectLst/>
                <a:latin typeface="Söhne"/>
              </a:rPr>
              <a:t>Socrative </a:t>
            </a:r>
            <a:r>
              <a:rPr lang="en-GB" b="0" i="0" dirty="0">
                <a:solidFill>
                  <a:srgbClr val="374151"/>
                </a:solidFill>
                <a:effectLst/>
                <a:latin typeface="Söhne"/>
              </a:rPr>
              <a:t>are both popular tools used in higher education for formative assessment. Kahoot is known for its game-based, highly engaging quizzes that can make learning fun and active, but its time-bound nature might lead to hurried responses from students. Socrative, while not as visually engaging as Kahoot, is praised for its focus on assessing students' understanding of topics and its comprehensive reporting features that provide instant, actionable feedback to educators. Socrative allows for a more in-depth collection of assessment data, making it a strong choice for educators who prioritize data-driven instruction (Teachnet.ie).</a:t>
            </a:r>
            <a:endParaRPr lang="en-GB" dirty="0"/>
          </a:p>
          <a:p>
            <a:endParaRPr lang="en-GB" dirty="0"/>
          </a:p>
        </p:txBody>
      </p:sp>
      <p:sp>
        <p:nvSpPr>
          <p:cNvPr id="4" name="Slide Number Placeholder 3"/>
          <p:cNvSpPr>
            <a:spLocks noGrp="1"/>
          </p:cNvSpPr>
          <p:nvPr>
            <p:ph type="sldNum" sz="quarter" idx="5"/>
          </p:nvPr>
        </p:nvSpPr>
        <p:spPr/>
        <p:txBody>
          <a:bodyPr/>
          <a:lstStyle/>
          <a:p>
            <a:fld id="{447F78B6-6D62-4285-812C-DE31F669BCFB}" type="slidenum">
              <a:rPr lang="en-GB" smtClean="0"/>
              <a:t>30</a:t>
            </a:fld>
            <a:endParaRPr lang="en-GB"/>
          </a:p>
        </p:txBody>
      </p:sp>
    </p:spTree>
    <p:extLst>
      <p:ext uri="{BB962C8B-B14F-4D97-AF65-F5344CB8AC3E}">
        <p14:creationId xmlns:p14="http://schemas.microsoft.com/office/powerpoint/2010/main" val="2947287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F0F0F"/>
                </a:solidFill>
                <a:effectLst/>
                <a:latin typeface="Roboto" panose="02000000000000000000" pitchFamily="2" charset="0"/>
              </a:rPr>
              <a:t>AI for Education | Using AI Critically in the Classroom   7 Aug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31313"/>
                </a:solidFill>
                <a:effectLst/>
                <a:latin typeface="Roboto" panose="02000000000000000000" pitchFamily="2" charset="0"/>
              </a:rPr>
              <a:t>https://youtu.be/Uriw6oziM_Q?si=GwGJYaGgMXqO6gl7   </a:t>
            </a:r>
            <a:r>
              <a:rPr lang="en-GB" dirty="0"/>
              <a:t>Professor Brian Hallett</a:t>
            </a:r>
          </a:p>
          <a:p>
            <a:endParaRPr lang="en-GB" b="0" i="0" dirty="0">
              <a:solidFill>
                <a:srgbClr val="131313"/>
              </a:solidFill>
              <a:effectLst/>
              <a:latin typeface="Roboto" panose="02000000000000000000" pitchFamily="2" charset="0"/>
            </a:endParaRPr>
          </a:p>
          <a:p>
            <a:r>
              <a:rPr lang="en-GB" b="0" i="0" dirty="0">
                <a:solidFill>
                  <a:srgbClr val="131313"/>
                </a:solidFill>
                <a:effectLst/>
                <a:latin typeface="Roboto" panose="02000000000000000000" pitchFamily="2" charset="0"/>
              </a:rPr>
              <a:t>Join Professor Brian Hallett, an expert in Visual Communication and Branded Content, as he unveils the transformative power of AI in education at IE University. Discover how IE University empowers students to embrace AI as a valuable tool for creativity and critical thinking. Witness real-life examples where AI enhances students' inventions and analyses, raising the bar for excellence. Experience the future of personalised learning, where AI and humans collaborate to create a dynamic and enriching academic environment. </a:t>
            </a:r>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447F78B6-6D62-4285-812C-DE31F669BCFB}" type="slidenum">
              <a:rPr lang="en-GB" smtClean="0"/>
              <a:t>31</a:t>
            </a:fld>
            <a:endParaRPr lang="en-GB"/>
          </a:p>
        </p:txBody>
      </p:sp>
    </p:spTree>
    <p:extLst>
      <p:ext uri="{BB962C8B-B14F-4D97-AF65-F5344CB8AC3E}">
        <p14:creationId xmlns:p14="http://schemas.microsoft.com/office/powerpoint/2010/main" val="3497164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https://youtu.be/1n1MxBGvb2U?si=z695R0uTyY7xdAjj</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F0F0F"/>
                </a:solidFill>
                <a:effectLst/>
                <a:latin typeface="Roboto" panose="02000000000000000000" pitchFamily="2" charset="0"/>
              </a:rPr>
              <a:t>Georgia school district brings AI into K-12 classrooms  28 Aug 2023</a:t>
            </a:r>
          </a:p>
          <a:p>
            <a:endParaRPr lang="en-GB" dirty="0"/>
          </a:p>
        </p:txBody>
      </p:sp>
      <p:sp>
        <p:nvSpPr>
          <p:cNvPr id="4" name="Slide Number Placeholder 3"/>
          <p:cNvSpPr>
            <a:spLocks noGrp="1"/>
          </p:cNvSpPr>
          <p:nvPr>
            <p:ph type="sldNum" sz="quarter" idx="5"/>
          </p:nvPr>
        </p:nvSpPr>
        <p:spPr/>
        <p:txBody>
          <a:bodyPr/>
          <a:lstStyle/>
          <a:p>
            <a:fld id="{447F78B6-6D62-4285-812C-DE31F669BCFB}" type="slidenum">
              <a:rPr lang="en-GB" smtClean="0"/>
              <a:t>32</a:t>
            </a:fld>
            <a:endParaRPr lang="en-GB"/>
          </a:p>
        </p:txBody>
      </p:sp>
    </p:spTree>
    <p:extLst>
      <p:ext uri="{BB962C8B-B14F-4D97-AF65-F5344CB8AC3E}">
        <p14:creationId xmlns:p14="http://schemas.microsoft.com/office/powerpoint/2010/main" val="1942289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7F78B6-6D62-4285-812C-DE31F669BCFB}" type="slidenum">
              <a:rPr lang="en-GB" smtClean="0"/>
              <a:t>3</a:t>
            </a:fld>
            <a:endParaRPr lang="en-GB"/>
          </a:p>
        </p:txBody>
      </p:sp>
    </p:spTree>
    <p:extLst>
      <p:ext uri="{BB962C8B-B14F-4D97-AF65-F5344CB8AC3E}">
        <p14:creationId xmlns:p14="http://schemas.microsoft.com/office/powerpoint/2010/main" val="1769989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https://youtu.be/01bFiWWVHss?si=CIYkqaw4BDpmV3lo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F0F0F"/>
                </a:solidFill>
                <a:effectLst/>
                <a:latin typeface="Roboto" panose="02000000000000000000" pitchFamily="2" charset="0"/>
              </a:rPr>
              <a:t>Using AI in the writing classroom: Laura </a:t>
            </a:r>
            <a:r>
              <a:rPr lang="en-GB" b="1" i="0" dirty="0" err="1">
                <a:solidFill>
                  <a:srgbClr val="0F0F0F"/>
                </a:solidFill>
                <a:effectLst/>
                <a:latin typeface="Roboto" panose="02000000000000000000" pitchFamily="2" charset="0"/>
              </a:rPr>
              <a:t>Dumin</a:t>
            </a:r>
            <a:r>
              <a:rPr lang="en-GB" b="1" i="0" dirty="0">
                <a:solidFill>
                  <a:srgbClr val="0F0F0F"/>
                </a:solidFill>
                <a:effectLst/>
                <a:latin typeface="Roboto" panose="02000000000000000000" pitchFamily="2" charset="0"/>
              </a:rPr>
              <a:t>   16 March 2023</a:t>
            </a:r>
          </a:p>
          <a:p>
            <a:endParaRPr lang="en-GB" dirty="0"/>
          </a:p>
        </p:txBody>
      </p:sp>
      <p:sp>
        <p:nvSpPr>
          <p:cNvPr id="4" name="Slide Number Placeholder 3"/>
          <p:cNvSpPr>
            <a:spLocks noGrp="1"/>
          </p:cNvSpPr>
          <p:nvPr>
            <p:ph type="sldNum" sz="quarter" idx="5"/>
          </p:nvPr>
        </p:nvSpPr>
        <p:spPr/>
        <p:txBody>
          <a:bodyPr/>
          <a:lstStyle/>
          <a:p>
            <a:fld id="{447F78B6-6D62-4285-812C-DE31F669BCFB}" type="slidenum">
              <a:rPr lang="en-GB" smtClean="0"/>
              <a:t>33</a:t>
            </a:fld>
            <a:endParaRPr lang="en-GB"/>
          </a:p>
        </p:txBody>
      </p:sp>
    </p:spTree>
    <p:extLst>
      <p:ext uri="{BB962C8B-B14F-4D97-AF65-F5344CB8AC3E}">
        <p14:creationId xmlns:p14="http://schemas.microsoft.com/office/powerpoint/2010/main" val="1315589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F0F0F"/>
                </a:solidFill>
                <a:effectLst/>
                <a:latin typeface="Roboto" panose="02000000000000000000" pitchFamily="2" charset="0"/>
              </a:rPr>
              <a:t>Student led assessment in an AI enhanced classroom - Hazel Farrell</a:t>
            </a:r>
          </a:p>
          <a:p>
            <a:r>
              <a:rPr lang="en-GB" dirty="0"/>
              <a:t>https://youtu.be/rqxvQANMruM?si=6JTODQxXEG0kvzLg  7 Dec 2023</a:t>
            </a:r>
          </a:p>
        </p:txBody>
      </p:sp>
      <p:sp>
        <p:nvSpPr>
          <p:cNvPr id="4" name="Slide Number Placeholder 3"/>
          <p:cNvSpPr>
            <a:spLocks noGrp="1"/>
          </p:cNvSpPr>
          <p:nvPr>
            <p:ph type="sldNum" sz="quarter" idx="5"/>
          </p:nvPr>
        </p:nvSpPr>
        <p:spPr/>
        <p:txBody>
          <a:bodyPr/>
          <a:lstStyle/>
          <a:p>
            <a:fld id="{447F78B6-6D62-4285-812C-DE31F669BCFB}" type="slidenum">
              <a:rPr lang="en-GB" smtClean="0"/>
              <a:t>34</a:t>
            </a:fld>
            <a:endParaRPr lang="en-GB"/>
          </a:p>
        </p:txBody>
      </p:sp>
    </p:spTree>
    <p:extLst>
      <p:ext uri="{BB962C8B-B14F-4D97-AF65-F5344CB8AC3E}">
        <p14:creationId xmlns:p14="http://schemas.microsoft.com/office/powerpoint/2010/main" val="4193776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F0F0F"/>
                </a:solidFill>
                <a:effectLst/>
                <a:latin typeface="Roboto" panose="02000000000000000000" pitchFamily="2" charset="0"/>
              </a:rPr>
              <a:t>Open AI Is In SERIOUS Trouble (Open AI Lawsuit Details) 1</a:t>
            </a:r>
            <a:r>
              <a:rPr lang="en-GB" b="1" i="0" baseline="30000" dirty="0">
                <a:solidFill>
                  <a:srgbClr val="0F0F0F"/>
                </a:solidFill>
                <a:effectLst/>
                <a:latin typeface="Roboto" panose="02000000000000000000" pitchFamily="2" charset="0"/>
              </a:rPr>
              <a:t>st</a:t>
            </a:r>
            <a:r>
              <a:rPr lang="en-GB" b="1" i="0" dirty="0">
                <a:solidFill>
                  <a:srgbClr val="0F0F0F"/>
                </a:solidFill>
                <a:effectLst/>
                <a:latin typeface="Roboto" panose="02000000000000000000" pitchFamily="2" charset="0"/>
              </a:rPr>
              <a:t> Jan 2024</a:t>
            </a:r>
          </a:p>
          <a:p>
            <a:r>
              <a:rPr lang="en-GB" dirty="0"/>
              <a:t>https://youtu.be/oXh84-0uO1A?si=Qo-hQlKAFVnqbBXA</a:t>
            </a:r>
          </a:p>
        </p:txBody>
      </p:sp>
      <p:sp>
        <p:nvSpPr>
          <p:cNvPr id="4" name="Slide Number Placeholder 3"/>
          <p:cNvSpPr>
            <a:spLocks noGrp="1"/>
          </p:cNvSpPr>
          <p:nvPr>
            <p:ph type="sldNum" sz="quarter" idx="5"/>
          </p:nvPr>
        </p:nvSpPr>
        <p:spPr/>
        <p:txBody>
          <a:bodyPr/>
          <a:lstStyle/>
          <a:p>
            <a:fld id="{447F78B6-6D62-4285-812C-DE31F669BCFB}" type="slidenum">
              <a:rPr lang="en-GB" smtClean="0"/>
              <a:t>36</a:t>
            </a:fld>
            <a:endParaRPr lang="en-GB"/>
          </a:p>
        </p:txBody>
      </p:sp>
    </p:spTree>
    <p:extLst>
      <p:ext uri="{BB962C8B-B14F-4D97-AF65-F5344CB8AC3E}">
        <p14:creationId xmlns:p14="http://schemas.microsoft.com/office/powerpoint/2010/main" val="2204030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7F78B6-6D62-4285-812C-DE31F669BCFB}" type="slidenum">
              <a:rPr lang="en-GB" smtClean="0"/>
              <a:t>37</a:t>
            </a:fld>
            <a:endParaRPr lang="en-GB"/>
          </a:p>
        </p:txBody>
      </p:sp>
    </p:spTree>
    <p:extLst>
      <p:ext uri="{BB962C8B-B14F-4D97-AF65-F5344CB8AC3E}">
        <p14:creationId xmlns:p14="http://schemas.microsoft.com/office/powerpoint/2010/main" val="787814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a:solidFill>
                  <a:srgbClr val="0F0F0F"/>
                </a:solidFill>
                <a:effectLst/>
                <a:latin typeface="Roboto" panose="02000000000000000000" pitchFamily="2" charset="0"/>
              </a:rPr>
              <a:t>Cheating or Learning? Walking the AI tightrope in education | Erik </a:t>
            </a:r>
            <a:r>
              <a:rPr lang="en-GB" b="1" i="0" dirty="0" err="1">
                <a:solidFill>
                  <a:srgbClr val="0F0F0F"/>
                </a:solidFill>
                <a:effectLst/>
                <a:latin typeface="Roboto" panose="02000000000000000000" pitchFamily="2" charset="0"/>
              </a:rPr>
              <a:t>Winerö</a:t>
            </a:r>
            <a:r>
              <a:rPr lang="en-GB" b="1" i="0" dirty="0">
                <a:solidFill>
                  <a:srgbClr val="0F0F0F"/>
                </a:solidFill>
                <a:effectLst/>
                <a:latin typeface="Roboto" panose="02000000000000000000" pitchFamily="2" charset="0"/>
              </a:rPr>
              <a:t> | </a:t>
            </a:r>
            <a:r>
              <a:rPr lang="en-GB" b="1" i="0" dirty="0" err="1">
                <a:solidFill>
                  <a:srgbClr val="0F0F0F"/>
                </a:solidFill>
                <a:effectLst/>
                <a:latin typeface="Roboto" panose="02000000000000000000" pitchFamily="2" charset="0"/>
              </a:rPr>
              <a:t>TEDxGöteborg</a:t>
            </a:r>
            <a:endParaRPr lang="en-GB" b="1" i="0" dirty="0">
              <a:solidFill>
                <a:srgbClr val="0F0F0F"/>
              </a:solidFill>
              <a:effectLst/>
              <a:latin typeface="Roboto" panose="02000000000000000000" pitchFamily="2" charset="0"/>
            </a:endParaRPr>
          </a:p>
          <a:p>
            <a:pPr algn="l"/>
            <a:r>
              <a:rPr lang="en-GB" b="1" i="0" dirty="0">
                <a:solidFill>
                  <a:srgbClr val="0F0F0F"/>
                </a:solidFill>
                <a:effectLst/>
                <a:latin typeface="Roboto" panose="02000000000000000000" pitchFamily="2" charset="0"/>
              </a:rPr>
              <a:t>TEDx Talks - Dec 2024</a:t>
            </a:r>
          </a:p>
          <a:p>
            <a:r>
              <a:rPr lang="en-GB" dirty="0"/>
              <a:t>https://youtu.be/mEtAfbFr6RE?si=ezkpKF0qKE2kxNxS</a:t>
            </a:r>
          </a:p>
          <a:p>
            <a:endParaRPr lang="en-GB" dirty="0"/>
          </a:p>
        </p:txBody>
      </p:sp>
      <p:sp>
        <p:nvSpPr>
          <p:cNvPr id="4" name="Slide Number Placeholder 3"/>
          <p:cNvSpPr>
            <a:spLocks noGrp="1"/>
          </p:cNvSpPr>
          <p:nvPr>
            <p:ph type="sldNum" sz="quarter" idx="5"/>
          </p:nvPr>
        </p:nvSpPr>
        <p:spPr/>
        <p:txBody>
          <a:bodyPr/>
          <a:lstStyle/>
          <a:p>
            <a:fld id="{447F78B6-6D62-4285-812C-DE31F669BCFB}" type="slidenum">
              <a:rPr lang="en-GB" smtClean="0"/>
              <a:t>38</a:t>
            </a:fld>
            <a:endParaRPr lang="en-GB"/>
          </a:p>
        </p:txBody>
      </p:sp>
    </p:spTree>
    <p:extLst>
      <p:ext uri="{BB962C8B-B14F-4D97-AF65-F5344CB8AC3E}">
        <p14:creationId xmlns:p14="http://schemas.microsoft.com/office/powerpoint/2010/main" val="1621829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https://youtube.com/shorts/ObMnw8woAog?si=JCXbKV2CI1M39RO9</a:t>
            </a:r>
          </a:p>
          <a:p>
            <a:r>
              <a:rPr lang="en-GB" dirty="0"/>
              <a:t>https://youtube.com/shorts/K7z0jlE61IM?si=dO713DOXbdK-soy3</a:t>
            </a:r>
          </a:p>
        </p:txBody>
      </p:sp>
      <p:sp>
        <p:nvSpPr>
          <p:cNvPr id="4" name="Slide Number Placeholder 3"/>
          <p:cNvSpPr>
            <a:spLocks noGrp="1"/>
          </p:cNvSpPr>
          <p:nvPr>
            <p:ph type="sldNum" sz="quarter" idx="5"/>
          </p:nvPr>
        </p:nvSpPr>
        <p:spPr/>
        <p:txBody>
          <a:bodyPr/>
          <a:lstStyle/>
          <a:p>
            <a:fld id="{447F78B6-6D62-4285-812C-DE31F669BCFB}" type="slidenum">
              <a:rPr lang="en-GB" smtClean="0"/>
              <a:t>39</a:t>
            </a:fld>
            <a:endParaRPr lang="en-GB"/>
          </a:p>
        </p:txBody>
      </p:sp>
    </p:spTree>
    <p:extLst>
      <p:ext uri="{BB962C8B-B14F-4D97-AF65-F5344CB8AC3E}">
        <p14:creationId xmlns:p14="http://schemas.microsoft.com/office/powerpoint/2010/main" val="1744845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Feb 2023, Osaka University in Japan released an academic paper where they trained an AI model to understand MRI scans. They got some participants to look at a lot of stock photos. They put the MRI scans into the AI machine, because they looked at tens and tens of thousands, the AI machine began to learn what an MRI scan would look like based on the shapes the colours within the photo, to the point where they then asked the participants to think of an image in their head.  </a:t>
            </a:r>
          </a:p>
          <a:p>
            <a:r>
              <a:rPr lang="en-GB" dirty="0"/>
              <a:t>The images in red are the images that they thought of. They then took the MRI scan, fed it into the AI machine and it produced the images below. </a:t>
            </a:r>
          </a:p>
          <a:p>
            <a:r>
              <a:rPr lang="en-GB" dirty="0"/>
              <a:t>Mind reading! </a:t>
            </a:r>
          </a:p>
          <a:p>
            <a:r>
              <a:rPr lang="en-GB" dirty="0"/>
              <a:t>We are still in the very early days of this technology</a:t>
            </a:r>
          </a:p>
        </p:txBody>
      </p:sp>
      <p:sp>
        <p:nvSpPr>
          <p:cNvPr id="4" name="Slide Number Placeholder 3"/>
          <p:cNvSpPr>
            <a:spLocks noGrp="1"/>
          </p:cNvSpPr>
          <p:nvPr>
            <p:ph type="sldNum" sz="quarter" idx="5"/>
          </p:nvPr>
        </p:nvSpPr>
        <p:spPr/>
        <p:txBody>
          <a:bodyPr/>
          <a:lstStyle/>
          <a:p>
            <a:fld id="{447F78B6-6D62-4285-812C-DE31F669BCFB}" type="slidenum">
              <a:rPr lang="en-GB" smtClean="0"/>
              <a:t>4</a:t>
            </a:fld>
            <a:endParaRPr lang="en-GB"/>
          </a:p>
        </p:txBody>
      </p:sp>
    </p:spTree>
    <p:extLst>
      <p:ext uri="{BB962C8B-B14F-4D97-AF65-F5344CB8AC3E}">
        <p14:creationId xmlns:p14="http://schemas.microsoft.com/office/powerpoint/2010/main" val="301433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https://youtu.be/TAhDbQk7dvc?si=VfLjSiCS7Zu5Dev9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F0F0F"/>
                </a:solidFill>
                <a:effectLst/>
                <a:latin typeface="Roboto" panose="02000000000000000000" pitchFamily="2" charset="0"/>
              </a:rPr>
              <a:t>Sam Altman Just Revealed MORE DETAILS About GPT-5 and AGI</a:t>
            </a:r>
          </a:p>
          <a:p>
            <a:r>
              <a:rPr lang="en-GB" dirty="0"/>
              <a:t>22 Jan 2024</a:t>
            </a:r>
          </a:p>
        </p:txBody>
      </p:sp>
      <p:sp>
        <p:nvSpPr>
          <p:cNvPr id="4" name="Slide Number Placeholder 3"/>
          <p:cNvSpPr>
            <a:spLocks noGrp="1"/>
          </p:cNvSpPr>
          <p:nvPr>
            <p:ph type="sldNum" sz="quarter" idx="5"/>
          </p:nvPr>
        </p:nvSpPr>
        <p:spPr/>
        <p:txBody>
          <a:bodyPr/>
          <a:lstStyle/>
          <a:p>
            <a:fld id="{447F78B6-6D62-4285-812C-DE31F669BCFB}" type="slidenum">
              <a:rPr lang="en-GB" smtClean="0"/>
              <a:t>8</a:t>
            </a:fld>
            <a:endParaRPr lang="en-GB"/>
          </a:p>
        </p:txBody>
      </p:sp>
    </p:spTree>
    <p:extLst>
      <p:ext uri="{BB962C8B-B14F-4D97-AF65-F5344CB8AC3E}">
        <p14:creationId xmlns:p14="http://schemas.microsoft.com/office/powerpoint/2010/main" val="1792166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000E2A"/>
                </a:solidFill>
                <a:effectLst/>
                <a:latin typeface="Mulish"/>
              </a:rPr>
              <a:t>IBM Watson: The inside story of how the Jeopardy-winning supercomputer was born, and what it wants to do next</a:t>
            </a:r>
          </a:p>
          <a:p>
            <a:pPr algn="l"/>
            <a:r>
              <a:rPr lang="en-GB" b="1" i="0" dirty="0">
                <a:solidFill>
                  <a:srgbClr val="0F0F0F"/>
                </a:solidFill>
                <a:effectLst/>
                <a:latin typeface="Roboto" panose="02000000000000000000" pitchFamily="2" charset="0"/>
              </a:rPr>
              <a:t>https://www.techrepublic.com/article/ibm-watson-the-inside-story-of-how-the-jeopardy-winning-supercomputer-was-born-and-what-it-wants-to-do-next/         </a:t>
            </a:r>
            <a:r>
              <a:rPr lang="en-GB" b="1" dirty="0">
                <a:solidFill>
                  <a:srgbClr val="0F0F0F"/>
                </a:solidFill>
                <a:latin typeface="Roboto" panose="02000000000000000000" pitchFamily="2" charset="0"/>
              </a:rPr>
              <a:t>By Jo Best, published 9 Sept 2013, updated 31 October 2022</a:t>
            </a:r>
          </a:p>
          <a:p>
            <a:r>
              <a:rPr lang="en-GB" dirty="0"/>
              <a:t>Jill Watson, pseudonym name used for the AI that won Jeopardy.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Jill Watson is an innovative AI teaching assistant developed at Georgia Tech. It was created to assist with the online Knowledge-Based Artificial Intelligence (KBAI) class, part of the Online Master of Science in Computer Science (OMSCS) program. The system was designed to help manage the high volume of student questions in the course forums and was launched in 2016. Jill Watson was built using IBM's Watson platform, known for its Jeopardy! victory.</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Jill's abilities include answering routine and frequently asked questions with a high degree of accuracy. Initially, students interacted with Jill without knowing that she was an AI, which led to some humorous reactions when her identity was revealed. Since its introduction, Jill has evolved and now operates under various pseudonyms in both online and residential sections of the KBAI class. The AI has worked alongside approximately 50 human teaching assistants and has interacted with around 1500 students.</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Georgia Tech has continued to expand the capabilities of Jill Watson, including the introduction of a social AI agent to foster student connections and reduce attrition rates in online learning. This Jill Social Agent was implemented in 2019. Jill Watson has also been adapted for use beyond computer science courses, including non-CS disciplines and even for training users on ecological modelling systems.</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Moreover, Jill Watson's technology has been applied to other domains, such as the SkillSync initiative, which aims to align workforce reskilling needs with educational offerings. In this context, a virtual coach named AskJill helps users navigate the platform, enhancing transparency and trust.</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Jill Watson's development and the ongoing research into human-cantered AI and computational cognitive science are housed within Georgia Tech's Design &amp; Intelligence Laboratory, led by Professor Ashok Goel</a:t>
            </a:r>
            <a:r>
              <a:rPr lang="en-GB" sz="1800" kern="100" dirty="0">
                <a:effectLst/>
                <a:latin typeface="Arial" panose="020B0604020202020204" pitchFamily="34" charset="0"/>
                <a:ea typeface="Aptos" panose="020B0004020202020204" pitchFamily="34" charset="0"/>
                <a:cs typeface="Times New Roman" panose="02020603050405020304" pitchFamily="18" charset="0"/>
              </a:rPr>
              <a: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447F78B6-6D62-4285-812C-DE31F669BCFB}" type="slidenum">
              <a:rPr lang="en-GB" smtClean="0"/>
              <a:t>10</a:t>
            </a:fld>
            <a:endParaRPr lang="en-GB"/>
          </a:p>
        </p:txBody>
      </p:sp>
    </p:spTree>
    <p:extLst>
      <p:ext uri="{BB962C8B-B14F-4D97-AF65-F5344CB8AC3E}">
        <p14:creationId xmlns:p14="http://schemas.microsoft.com/office/powerpoint/2010/main" val="3815291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Parents will start their kids learning journal with programmes like Synthesis – which is a by-product of Elon Mask’s space program. </a:t>
            </a:r>
          </a:p>
        </p:txBody>
      </p:sp>
      <p:sp>
        <p:nvSpPr>
          <p:cNvPr id="4" name="Slide Number Placeholder 3"/>
          <p:cNvSpPr>
            <a:spLocks noGrp="1"/>
          </p:cNvSpPr>
          <p:nvPr>
            <p:ph type="sldNum" sz="quarter" idx="5"/>
          </p:nvPr>
        </p:nvSpPr>
        <p:spPr/>
        <p:txBody>
          <a:bodyPr/>
          <a:lstStyle/>
          <a:p>
            <a:fld id="{447F78B6-6D62-4285-812C-DE31F669BCFB}" type="slidenum">
              <a:rPr lang="en-GB" smtClean="0"/>
              <a:t>11</a:t>
            </a:fld>
            <a:endParaRPr lang="en-GB"/>
          </a:p>
        </p:txBody>
      </p:sp>
    </p:spTree>
    <p:extLst>
      <p:ext uri="{BB962C8B-B14F-4D97-AF65-F5344CB8AC3E}">
        <p14:creationId xmlns:p14="http://schemas.microsoft.com/office/powerpoint/2010/main" val="113533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F0F0F"/>
                </a:solidFill>
                <a:effectLst/>
                <a:latin typeface="Roboto" panose="02000000000000000000" pitchFamily="2" charset="0"/>
              </a:rPr>
              <a:t>AI is going to change education forever. Are you ready for it? | Dan Fitzpatrick</a:t>
            </a:r>
          </a:p>
          <a:p>
            <a:endParaRPr lang="en-GB" dirty="0"/>
          </a:p>
          <a:p>
            <a:r>
              <a:rPr lang="en-GB" dirty="0"/>
              <a:t>There are going to be issues, equity will be a huge issue, because what happens when you can’t afford to put your school on an on-line school. There will be some disruption, not all going to be positive. But we will see is options.  Like a menu… Parents will have options to go, you know what my daughter can go to synthesis on a Monday morning, and on an afternoon, she goes to tennis club.</a:t>
            </a:r>
          </a:p>
          <a:p>
            <a:endParaRPr lang="en-GB" dirty="0"/>
          </a:p>
          <a:p>
            <a:r>
              <a:rPr lang="en-GB" dirty="0"/>
              <a:t>Because when you present this, a lot of people go well OK, we are going to tie students to computers all day. Not at all, we need that balance and I think taking over control of that is the key. </a:t>
            </a:r>
          </a:p>
          <a:p>
            <a:endParaRPr lang="en-GB" dirty="0"/>
          </a:p>
          <a:p>
            <a:r>
              <a:rPr lang="en-GB" dirty="0"/>
              <a:t>Based on the above, initially this looks expensive, parents with deep pockets who have their children in private education, are likely to be the first to make the change and take their children out of private education. So, this is why Eton have just created Eton X, an on-line version of that school because they are trying to future proof themselves. </a:t>
            </a:r>
          </a:p>
          <a:p>
            <a:endParaRPr lang="en-GB" dirty="0"/>
          </a:p>
        </p:txBody>
      </p:sp>
      <p:sp>
        <p:nvSpPr>
          <p:cNvPr id="4" name="Slide Number Placeholder 3"/>
          <p:cNvSpPr>
            <a:spLocks noGrp="1"/>
          </p:cNvSpPr>
          <p:nvPr>
            <p:ph type="sldNum" sz="quarter" idx="5"/>
          </p:nvPr>
        </p:nvSpPr>
        <p:spPr/>
        <p:txBody>
          <a:bodyPr/>
          <a:lstStyle/>
          <a:p>
            <a:fld id="{447F78B6-6D62-4285-812C-DE31F669BCFB}" type="slidenum">
              <a:rPr lang="en-GB" smtClean="0"/>
              <a:t>12</a:t>
            </a:fld>
            <a:endParaRPr lang="en-GB"/>
          </a:p>
        </p:txBody>
      </p:sp>
    </p:spTree>
    <p:extLst>
      <p:ext uri="{BB962C8B-B14F-4D97-AF65-F5344CB8AC3E}">
        <p14:creationId xmlns:p14="http://schemas.microsoft.com/office/powerpoint/2010/main" val="342779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Dan Fitzpatrick: YouTube AI is going to change education forever. Are you ready for it?</a:t>
            </a:r>
          </a:p>
          <a:p>
            <a:r>
              <a:rPr lang="en-GB" dirty="0"/>
              <a:t>Back in 1997 Gary Kasparov was beaten by Deep Blue</a:t>
            </a:r>
          </a:p>
          <a:p>
            <a:r>
              <a:rPr lang="en-GB" dirty="0"/>
              <a:t>Chess has never been more popular than it is today! 30 second chess is a big think, children play it all over the world, it’s really popular why, when we could just watch the most amazing games we would only watch two AI machines play it. Because we still choose to play we like the human interaction because human interaction is what makes us human. </a:t>
            </a:r>
          </a:p>
        </p:txBody>
      </p:sp>
      <p:sp>
        <p:nvSpPr>
          <p:cNvPr id="4" name="Slide Number Placeholder 3"/>
          <p:cNvSpPr>
            <a:spLocks noGrp="1"/>
          </p:cNvSpPr>
          <p:nvPr>
            <p:ph type="sldNum" sz="quarter" idx="5"/>
          </p:nvPr>
        </p:nvSpPr>
        <p:spPr/>
        <p:txBody>
          <a:bodyPr/>
          <a:lstStyle/>
          <a:p>
            <a:fld id="{447F78B6-6D62-4285-812C-DE31F669BCFB}" type="slidenum">
              <a:rPr lang="en-GB" smtClean="0"/>
              <a:t>13</a:t>
            </a:fld>
            <a:endParaRPr lang="en-GB"/>
          </a:p>
        </p:txBody>
      </p:sp>
    </p:spTree>
    <p:extLst>
      <p:ext uri="{BB962C8B-B14F-4D97-AF65-F5344CB8AC3E}">
        <p14:creationId xmlns:p14="http://schemas.microsoft.com/office/powerpoint/2010/main" val="4251301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mj-lt"/>
              <a:buAutoNum type="arabicPeriod"/>
              <a:tabLst>
                <a:tab pos="457200" algn="l"/>
              </a:tabLst>
            </a:pPr>
            <a:r>
              <a:rPr lang="en-GB" sz="1200" b="1" kern="100" dirty="0">
                <a:effectLst/>
                <a:latin typeface="Aptos" panose="020B0004020202020204" pitchFamily="34" charset="0"/>
                <a:ea typeface="Aptos" panose="020B0004020202020204" pitchFamily="34" charset="0"/>
                <a:cs typeface="Times New Roman" panose="02020603050405020304" pitchFamily="18" charset="0"/>
              </a:rPr>
              <a:t>Data Analysis</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AI systems collect and analyse data from student assessments, homework, and interactions within learning platforms. This data can include correct and incorrect answers, the time taken to answer questions, and the specific types of errors made.</a:t>
            </a:r>
          </a:p>
          <a:p>
            <a:pPr marL="342900" lvl="0" indent="-342900">
              <a:lnSpc>
                <a:spcPct val="107000"/>
              </a:lnSpc>
              <a:spcAft>
                <a:spcPts val="800"/>
              </a:spcAft>
              <a:buFont typeface="+mj-lt"/>
              <a:buAutoNum type="arabicPeriod"/>
              <a:tabLst>
                <a:tab pos="457200" algn="l"/>
              </a:tabLst>
            </a:pPr>
            <a:r>
              <a:rPr lang="en-GB" sz="1200" b="1" kern="100" dirty="0">
                <a:effectLst/>
                <a:latin typeface="Aptos" panose="020B0004020202020204" pitchFamily="34" charset="0"/>
                <a:ea typeface="Aptos" panose="020B0004020202020204" pitchFamily="34" charset="0"/>
                <a:cs typeface="Times New Roman" panose="02020603050405020304" pitchFamily="18" charset="0"/>
              </a:rPr>
              <a:t>Pattern Recognition</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Through machine learning algorithms, AI can recognize patterns in the data that indicate a student's understanding or lack thereof. For instance, if a student consistently answers a particular type of math problem incorrectly, the AI can infer a gap in understanding related concepts.</a:t>
            </a:r>
          </a:p>
          <a:p>
            <a:pPr marL="342900" lvl="0" indent="-342900">
              <a:lnSpc>
                <a:spcPct val="107000"/>
              </a:lnSpc>
              <a:spcAft>
                <a:spcPts val="800"/>
              </a:spcAft>
              <a:buFont typeface="+mj-lt"/>
              <a:buAutoNum type="arabicPeriod"/>
              <a:tabLst>
                <a:tab pos="457200" algn="l"/>
              </a:tabLst>
            </a:pPr>
            <a:r>
              <a:rPr lang="en-GB" sz="1200" b="1" kern="100" dirty="0">
                <a:effectLst/>
                <a:latin typeface="Aptos" panose="020B0004020202020204" pitchFamily="34" charset="0"/>
                <a:ea typeface="Aptos" panose="020B0004020202020204" pitchFamily="34" charset="0"/>
                <a:cs typeface="Times New Roman" panose="02020603050405020304" pitchFamily="18" charset="0"/>
              </a:rPr>
              <a:t>Adaptive Learning Paths</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Once gaps are identified, AI can adjust the student’s learning path. For example, if a student struggles with fractions, the AI might provide additional fraction problems or reintroduce foundational concepts necessary to understand fractions better.</a:t>
            </a:r>
          </a:p>
          <a:p>
            <a:pPr marL="342900" lvl="0" indent="-342900">
              <a:lnSpc>
                <a:spcPct val="107000"/>
              </a:lnSpc>
              <a:spcAft>
                <a:spcPts val="800"/>
              </a:spcAft>
              <a:buFont typeface="+mj-lt"/>
              <a:buAutoNum type="arabicPeriod"/>
              <a:tabLst>
                <a:tab pos="457200" algn="l"/>
              </a:tabLst>
            </a:pPr>
            <a:r>
              <a:rPr lang="en-GB" sz="1200" b="1" kern="100" dirty="0">
                <a:effectLst/>
                <a:latin typeface="Aptos" panose="020B0004020202020204" pitchFamily="34" charset="0"/>
                <a:ea typeface="Aptos" panose="020B0004020202020204" pitchFamily="34" charset="0"/>
                <a:cs typeface="Times New Roman" panose="02020603050405020304" pitchFamily="18" charset="0"/>
              </a:rPr>
              <a:t>Personalized Content Delivery</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AI can tailor the difficulty and type of content based on the student’s performance. This means that if a student is excelling, the AI might offer more challenging material to keep them engaged, while if a student is struggling, it could offer simpler, more explanatory content.</a:t>
            </a:r>
          </a:p>
          <a:p>
            <a:pPr marL="342900" lvl="0" indent="-342900">
              <a:lnSpc>
                <a:spcPct val="107000"/>
              </a:lnSpc>
              <a:spcAft>
                <a:spcPts val="800"/>
              </a:spcAft>
              <a:buFont typeface="+mj-lt"/>
              <a:buAutoNum type="arabicPeriod"/>
              <a:tabLst>
                <a:tab pos="457200" algn="l"/>
              </a:tabLst>
            </a:pPr>
            <a:r>
              <a:rPr lang="en-GB" sz="1200" b="1" kern="100" dirty="0">
                <a:effectLst/>
                <a:latin typeface="Aptos" panose="020B0004020202020204" pitchFamily="34" charset="0"/>
                <a:ea typeface="Aptos" panose="020B0004020202020204" pitchFamily="34" charset="0"/>
                <a:cs typeface="Times New Roman" panose="02020603050405020304" pitchFamily="18" charset="0"/>
              </a:rPr>
              <a:t>Feedback Loops</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AI systems often include feedback loops, which allow them to continuously refine their understanding of student knowledge. As students interact with the new material and assessments, the AI learns more about their needs and can further personalize content.</a:t>
            </a:r>
          </a:p>
          <a:p>
            <a:pPr marL="342900" lvl="0" indent="-342900">
              <a:lnSpc>
                <a:spcPct val="107000"/>
              </a:lnSpc>
              <a:spcAft>
                <a:spcPts val="800"/>
              </a:spcAft>
              <a:buFont typeface="+mj-lt"/>
              <a:buAutoNum type="arabicPeriod"/>
              <a:tabLst>
                <a:tab pos="457200" algn="l"/>
              </a:tabLst>
            </a:pPr>
            <a:r>
              <a:rPr lang="en-GB" sz="1200" b="1" kern="100" dirty="0">
                <a:effectLst/>
                <a:latin typeface="Aptos" panose="020B0004020202020204" pitchFamily="34" charset="0"/>
                <a:ea typeface="Aptos" panose="020B0004020202020204" pitchFamily="34" charset="0"/>
                <a:cs typeface="Times New Roman" panose="02020603050405020304" pitchFamily="18" charset="0"/>
              </a:rPr>
              <a:t>Resource Recommendations</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Beyond adjusting the existing curriculum, AI can recommend external resources, such as tutorial videos, additional reading material, or educational games that reinforce specific concepts.</a:t>
            </a:r>
          </a:p>
          <a:p>
            <a:endParaRPr lang="en-GB" dirty="0"/>
          </a:p>
          <a:p>
            <a:endParaRPr lang="en-GB" dirty="0"/>
          </a:p>
        </p:txBody>
      </p:sp>
      <p:sp>
        <p:nvSpPr>
          <p:cNvPr id="4" name="Slide Number Placeholder 3"/>
          <p:cNvSpPr>
            <a:spLocks noGrp="1"/>
          </p:cNvSpPr>
          <p:nvPr>
            <p:ph type="sldNum" sz="quarter" idx="5"/>
          </p:nvPr>
        </p:nvSpPr>
        <p:spPr/>
        <p:txBody>
          <a:bodyPr/>
          <a:lstStyle/>
          <a:p>
            <a:fld id="{447F78B6-6D62-4285-812C-DE31F669BCFB}" type="slidenum">
              <a:rPr lang="en-GB" smtClean="0"/>
              <a:t>14</a:t>
            </a:fld>
            <a:endParaRPr lang="en-GB"/>
          </a:p>
        </p:txBody>
      </p:sp>
    </p:spTree>
    <p:extLst>
      <p:ext uri="{BB962C8B-B14F-4D97-AF65-F5344CB8AC3E}">
        <p14:creationId xmlns:p14="http://schemas.microsoft.com/office/powerpoint/2010/main" val="2368129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0CAFD-37F5-59D7-0CBF-B13FB0C52F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9B20139-55AC-9DFB-2C10-9CA99FE478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D991668-189E-8F95-36FE-59939E869E9B}"/>
              </a:ext>
            </a:extLst>
          </p:cNvPr>
          <p:cNvSpPr>
            <a:spLocks noGrp="1"/>
          </p:cNvSpPr>
          <p:nvPr>
            <p:ph type="dt" sz="half" idx="10"/>
          </p:nvPr>
        </p:nvSpPr>
        <p:spPr/>
        <p:txBody>
          <a:bodyPr/>
          <a:lstStyle/>
          <a:p>
            <a:fld id="{BBCD4F60-3B00-4DB4-90A4-67F8107A0900}" type="datetime1">
              <a:rPr lang="en-US" smtClean="0"/>
              <a:t>1/31/2024</a:t>
            </a:fld>
            <a:endParaRPr lang="en-US"/>
          </a:p>
        </p:txBody>
      </p:sp>
      <p:sp>
        <p:nvSpPr>
          <p:cNvPr id="5" name="Footer Placeholder 4">
            <a:extLst>
              <a:ext uri="{FF2B5EF4-FFF2-40B4-BE49-F238E27FC236}">
                <a16:creationId xmlns:a16="http://schemas.microsoft.com/office/drawing/2014/main" id="{45A06C22-5236-45DB-4D70-C1FBF318DE90}"/>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2890A49B-8CAB-5549-7C13-378D29C9D564}"/>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797748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CD06C-F4E0-7D88-30EE-7EC92FFEF90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C87E5E9-920D-6E57-5023-F5A8A1A965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4A3484-1AD7-3306-96FD-0E610ECE7C08}"/>
              </a:ext>
            </a:extLst>
          </p:cNvPr>
          <p:cNvSpPr>
            <a:spLocks noGrp="1"/>
          </p:cNvSpPr>
          <p:nvPr>
            <p:ph type="dt" sz="half" idx="10"/>
          </p:nvPr>
        </p:nvSpPr>
        <p:spPr/>
        <p:txBody>
          <a:bodyPr/>
          <a:lstStyle/>
          <a:p>
            <a:fld id="{E5C12018-AE0B-45B3-8833-1C61B747ADFD}" type="datetime1">
              <a:rPr lang="en-US" smtClean="0"/>
              <a:t>1/31/2024</a:t>
            </a:fld>
            <a:endParaRPr lang="en-US"/>
          </a:p>
        </p:txBody>
      </p:sp>
      <p:sp>
        <p:nvSpPr>
          <p:cNvPr id="5" name="Footer Placeholder 4">
            <a:extLst>
              <a:ext uri="{FF2B5EF4-FFF2-40B4-BE49-F238E27FC236}">
                <a16:creationId xmlns:a16="http://schemas.microsoft.com/office/drawing/2014/main" id="{EC487600-3073-00ED-9CE0-40538B851EB6}"/>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93CDA4B-8F18-52D9-8512-552CE3CB805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108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2219F9-ED62-0011-1470-48CD90F8B7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12FCA51-3DB3-1D87-91C6-7E1ADCCA1D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DF4287-B5D4-FD71-296D-11BD20F35C99}"/>
              </a:ext>
            </a:extLst>
          </p:cNvPr>
          <p:cNvSpPr>
            <a:spLocks noGrp="1"/>
          </p:cNvSpPr>
          <p:nvPr>
            <p:ph type="dt" sz="half" idx="10"/>
          </p:nvPr>
        </p:nvSpPr>
        <p:spPr/>
        <p:txBody>
          <a:bodyPr/>
          <a:lstStyle/>
          <a:p>
            <a:fld id="{BC874D72-DF44-407D-AEE5-0273DD00D922}" type="datetime1">
              <a:rPr lang="en-US" smtClean="0"/>
              <a:t>1/31/2024</a:t>
            </a:fld>
            <a:endParaRPr lang="en-US"/>
          </a:p>
        </p:txBody>
      </p:sp>
      <p:sp>
        <p:nvSpPr>
          <p:cNvPr id="5" name="Footer Placeholder 4">
            <a:extLst>
              <a:ext uri="{FF2B5EF4-FFF2-40B4-BE49-F238E27FC236}">
                <a16:creationId xmlns:a16="http://schemas.microsoft.com/office/drawing/2014/main" id="{0C6A8ECD-6484-A799-F73C-97A081C16E4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5AC79A98-156A-95D0-729D-E31613045D3E}"/>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113922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4ABB0-0A49-32EC-D63E-8995166FAA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4839F9A-F2C2-594B-5EBB-2053761FA5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5D7329E-1B60-22FA-EAE8-F5BE2F71D049}"/>
              </a:ext>
            </a:extLst>
          </p:cNvPr>
          <p:cNvSpPr>
            <a:spLocks noGrp="1"/>
          </p:cNvSpPr>
          <p:nvPr>
            <p:ph type="dt" sz="half" idx="10"/>
          </p:nvPr>
        </p:nvSpPr>
        <p:spPr/>
        <p:txBody>
          <a:bodyPr/>
          <a:lstStyle/>
          <a:p>
            <a:fld id="{05A1F9EA-DE77-431E-AC89-3BBCA752F100}" type="datetimeFigureOut">
              <a:rPr lang="en-GB" smtClean="0"/>
              <a:t>31/01/2024</a:t>
            </a:fld>
            <a:endParaRPr lang="en-GB"/>
          </a:p>
        </p:txBody>
      </p:sp>
      <p:sp>
        <p:nvSpPr>
          <p:cNvPr id="5" name="Footer Placeholder 4">
            <a:extLst>
              <a:ext uri="{FF2B5EF4-FFF2-40B4-BE49-F238E27FC236}">
                <a16:creationId xmlns:a16="http://schemas.microsoft.com/office/drawing/2014/main" id="{63599273-9FDE-FA1E-9F98-526371CF17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FFEE8D-0B3D-BEF3-AC62-C1016ACC1B9B}"/>
              </a:ext>
            </a:extLst>
          </p:cNvPr>
          <p:cNvSpPr>
            <a:spLocks noGrp="1"/>
          </p:cNvSpPr>
          <p:nvPr>
            <p:ph type="sldNum" sz="quarter" idx="12"/>
          </p:nvPr>
        </p:nvSpPr>
        <p:spPr/>
        <p:txBody>
          <a:bodyPr/>
          <a:lstStyle/>
          <a:p>
            <a:fld id="{89DE7F77-C8F5-4EA1-96E3-BF49E784339B}" type="slidenum">
              <a:rPr lang="en-GB" smtClean="0"/>
              <a:t>‹#›</a:t>
            </a:fld>
            <a:endParaRPr lang="en-GB"/>
          </a:p>
        </p:txBody>
      </p:sp>
    </p:spTree>
    <p:extLst>
      <p:ext uri="{BB962C8B-B14F-4D97-AF65-F5344CB8AC3E}">
        <p14:creationId xmlns:p14="http://schemas.microsoft.com/office/powerpoint/2010/main" val="3700324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D4731-9859-7050-0A71-449558EFD1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C35B2A-4A67-FC94-3DD9-616CBDFC36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66D818-76FF-D06E-6208-7A2208B7D618}"/>
              </a:ext>
            </a:extLst>
          </p:cNvPr>
          <p:cNvSpPr>
            <a:spLocks noGrp="1"/>
          </p:cNvSpPr>
          <p:nvPr>
            <p:ph type="dt" sz="half" idx="10"/>
          </p:nvPr>
        </p:nvSpPr>
        <p:spPr/>
        <p:txBody>
          <a:bodyPr/>
          <a:lstStyle/>
          <a:p>
            <a:fld id="{05A1F9EA-DE77-431E-AC89-3BBCA752F100}" type="datetimeFigureOut">
              <a:rPr lang="en-GB" smtClean="0"/>
              <a:t>31/01/2024</a:t>
            </a:fld>
            <a:endParaRPr lang="en-GB"/>
          </a:p>
        </p:txBody>
      </p:sp>
      <p:sp>
        <p:nvSpPr>
          <p:cNvPr id="5" name="Footer Placeholder 4">
            <a:extLst>
              <a:ext uri="{FF2B5EF4-FFF2-40B4-BE49-F238E27FC236}">
                <a16:creationId xmlns:a16="http://schemas.microsoft.com/office/drawing/2014/main" id="{7F5D9504-7FFD-DBFB-E7C3-64FC39CD29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517D2C-6CFC-B49E-DCE1-7D2546EB7FE3}"/>
              </a:ext>
            </a:extLst>
          </p:cNvPr>
          <p:cNvSpPr>
            <a:spLocks noGrp="1"/>
          </p:cNvSpPr>
          <p:nvPr>
            <p:ph type="sldNum" sz="quarter" idx="12"/>
          </p:nvPr>
        </p:nvSpPr>
        <p:spPr/>
        <p:txBody>
          <a:bodyPr/>
          <a:lstStyle/>
          <a:p>
            <a:fld id="{89DE7F77-C8F5-4EA1-96E3-BF49E784339B}" type="slidenum">
              <a:rPr lang="en-GB" smtClean="0"/>
              <a:t>‹#›</a:t>
            </a:fld>
            <a:endParaRPr lang="en-GB"/>
          </a:p>
        </p:txBody>
      </p:sp>
    </p:spTree>
    <p:extLst>
      <p:ext uri="{BB962C8B-B14F-4D97-AF65-F5344CB8AC3E}">
        <p14:creationId xmlns:p14="http://schemas.microsoft.com/office/powerpoint/2010/main" val="2672159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DE9ED-4CE2-246C-6650-5F79463811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96CBF1E-46DA-489A-C102-48DDD01835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926E96-DE07-8BCB-7D26-9D5165607F7E}"/>
              </a:ext>
            </a:extLst>
          </p:cNvPr>
          <p:cNvSpPr>
            <a:spLocks noGrp="1"/>
          </p:cNvSpPr>
          <p:nvPr>
            <p:ph type="dt" sz="half" idx="10"/>
          </p:nvPr>
        </p:nvSpPr>
        <p:spPr/>
        <p:txBody>
          <a:bodyPr/>
          <a:lstStyle/>
          <a:p>
            <a:fld id="{05A1F9EA-DE77-431E-AC89-3BBCA752F100}" type="datetimeFigureOut">
              <a:rPr lang="en-GB" smtClean="0"/>
              <a:t>31/01/2024</a:t>
            </a:fld>
            <a:endParaRPr lang="en-GB"/>
          </a:p>
        </p:txBody>
      </p:sp>
      <p:sp>
        <p:nvSpPr>
          <p:cNvPr id="5" name="Footer Placeholder 4">
            <a:extLst>
              <a:ext uri="{FF2B5EF4-FFF2-40B4-BE49-F238E27FC236}">
                <a16:creationId xmlns:a16="http://schemas.microsoft.com/office/drawing/2014/main" id="{76A49807-F0CB-E891-772E-2F4C167C9D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B874AC-F230-5FEA-36A0-2BAE3F869C26}"/>
              </a:ext>
            </a:extLst>
          </p:cNvPr>
          <p:cNvSpPr>
            <a:spLocks noGrp="1"/>
          </p:cNvSpPr>
          <p:nvPr>
            <p:ph type="sldNum" sz="quarter" idx="12"/>
          </p:nvPr>
        </p:nvSpPr>
        <p:spPr/>
        <p:txBody>
          <a:bodyPr/>
          <a:lstStyle/>
          <a:p>
            <a:fld id="{89DE7F77-C8F5-4EA1-96E3-BF49E784339B}" type="slidenum">
              <a:rPr lang="en-GB" smtClean="0"/>
              <a:t>‹#›</a:t>
            </a:fld>
            <a:endParaRPr lang="en-GB"/>
          </a:p>
        </p:txBody>
      </p:sp>
    </p:spTree>
    <p:extLst>
      <p:ext uri="{BB962C8B-B14F-4D97-AF65-F5344CB8AC3E}">
        <p14:creationId xmlns:p14="http://schemas.microsoft.com/office/powerpoint/2010/main" val="4121921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02848-CA8D-D8ED-6F2B-7F16147372D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CA8130-C1E2-6985-2470-4C6C7F515E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455B5DB-046A-AA7C-AAE4-26C87D0DD5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EC2FEAB-D6DC-096B-A08A-7FC4A5653C6D}"/>
              </a:ext>
            </a:extLst>
          </p:cNvPr>
          <p:cNvSpPr>
            <a:spLocks noGrp="1"/>
          </p:cNvSpPr>
          <p:nvPr>
            <p:ph type="dt" sz="half" idx="10"/>
          </p:nvPr>
        </p:nvSpPr>
        <p:spPr/>
        <p:txBody>
          <a:bodyPr/>
          <a:lstStyle/>
          <a:p>
            <a:fld id="{05A1F9EA-DE77-431E-AC89-3BBCA752F100}" type="datetimeFigureOut">
              <a:rPr lang="en-GB" smtClean="0"/>
              <a:t>31/01/2024</a:t>
            </a:fld>
            <a:endParaRPr lang="en-GB"/>
          </a:p>
        </p:txBody>
      </p:sp>
      <p:sp>
        <p:nvSpPr>
          <p:cNvPr id="6" name="Footer Placeholder 5">
            <a:extLst>
              <a:ext uri="{FF2B5EF4-FFF2-40B4-BE49-F238E27FC236}">
                <a16:creationId xmlns:a16="http://schemas.microsoft.com/office/drawing/2014/main" id="{4AEC6C3D-CC15-78DF-24B4-F657334359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D588C1-F76E-89DF-1744-093F8B14344E}"/>
              </a:ext>
            </a:extLst>
          </p:cNvPr>
          <p:cNvSpPr>
            <a:spLocks noGrp="1"/>
          </p:cNvSpPr>
          <p:nvPr>
            <p:ph type="sldNum" sz="quarter" idx="12"/>
          </p:nvPr>
        </p:nvSpPr>
        <p:spPr/>
        <p:txBody>
          <a:bodyPr/>
          <a:lstStyle/>
          <a:p>
            <a:fld id="{89DE7F77-C8F5-4EA1-96E3-BF49E784339B}" type="slidenum">
              <a:rPr lang="en-GB" smtClean="0"/>
              <a:t>‹#›</a:t>
            </a:fld>
            <a:endParaRPr lang="en-GB"/>
          </a:p>
        </p:txBody>
      </p:sp>
    </p:spTree>
    <p:extLst>
      <p:ext uri="{BB962C8B-B14F-4D97-AF65-F5344CB8AC3E}">
        <p14:creationId xmlns:p14="http://schemas.microsoft.com/office/powerpoint/2010/main" val="666098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0817D-5AD1-B303-2485-D8C19C29CB0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14AA7F-89C7-4534-5EB6-CCBBB8599B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5C7C46-3C2D-D727-E7FB-E9C647986D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BDF380D-AF74-7840-A9B1-AC392A6864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41211D-4B9C-7C8A-5AD4-CA5ACFBCCE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99BB412-B1BB-9C0E-C63C-DA9BDC284C05}"/>
              </a:ext>
            </a:extLst>
          </p:cNvPr>
          <p:cNvSpPr>
            <a:spLocks noGrp="1"/>
          </p:cNvSpPr>
          <p:nvPr>
            <p:ph type="dt" sz="half" idx="10"/>
          </p:nvPr>
        </p:nvSpPr>
        <p:spPr/>
        <p:txBody>
          <a:bodyPr/>
          <a:lstStyle/>
          <a:p>
            <a:fld id="{05A1F9EA-DE77-431E-AC89-3BBCA752F100}" type="datetimeFigureOut">
              <a:rPr lang="en-GB" smtClean="0"/>
              <a:t>31/01/2024</a:t>
            </a:fld>
            <a:endParaRPr lang="en-GB"/>
          </a:p>
        </p:txBody>
      </p:sp>
      <p:sp>
        <p:nvSpPr>
          <p:cNvPr id="8" name="Footer Placeholder 7">
            <a:extLst>
              <a:ext uri="{FF2B5EF4-FFF2-40B4-BE49-F238E27FC236}">
                <a16:creationId xmlns:a16="http://schemas.microsoft.com/office/drawing/2014/main" id="{AB07F3B8-11F3-55CB-3E3C-B2309D097A0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18AD43D-A389-4E47-DA66-E11E1E340AD9}"/>
              </a:ext>
            </a:extLst>
          </p:cNvPr>
          <p:cNvSpPr>
            <a:spLocks noGrp="1"/>
          </p:cNvSpPr>
          <p:nvPr>
            <p:ph type="sldNum" sz="quarter" idx="12"/>
          </p:nvPr>
        </p:nvSpPr>
        <p:spPr/>
        <p:txBody>
          <a:bodyPr/>
          <a:lstStyle/>
          <a:p>
            <a:fld id="{89DE7F77-C8F5-4EA1-96E3-BF49E784339B}" type="slidenum">
              <a:rPr lang="en-GB" smtClean="0"/>
              <a:t>‹#›</a:t>
            </a:fld>
            <a:endParaRPr lang="en-GB"/>
          </a:p>
        </p:txBody>
      </p:sp>
    </p:spTree>
    <p:extLst>
      <p:ext uri="{BB962C8B-B14F-4D97-AF65-F5344CB8AC3E}">
        <p14:creationId xmlns:p14="http://schemas.microsoft.com/office/powerpoint/2010/main" val="3801939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1AF63-BC9A-7585-88B0-FAEECF48BE3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92355C9-537E-29D2-84C3-135A80C84C39}"/>
              </a:ext>
            </a:extLst>
          </p:cNvPr>
          <p:cNvSpPr>
            <a:spLocks noGrp="1"/>
          </p:cNvSpPr>
          <p:nvPr>
            <p:ph type="dt" sz="half" idx="10"/>
          </p:nvPr>
        </p:nvSpPr>
        <p:spPr/>
        <p:txBody>
          <a:bodyPr/>
          <a:lstStyle/>
          <a:p>
            <a:fld id="{05A1F9EA-DE77-431E-AC89-3BBCA752F100}" type="datetimeFigureOut">
              <a:rPr lang="en-GB" smtClean="0"/>
              <a:t>31/01/2024</a:t>
            </a:fld>
            <a:endParaRPr lang="en-GB"/>
          </a:p>
        </p:txBody>
      </p:sp>
      <p:sp>
        <p:nvSpPr>
          <p:cNvPr id="4" name="Footer Placeholder 3">
            <a:extLst>
              <a:ext uri="{FF2B5EF4-FFF2-40B4-BE49-F238E27FC236}">
                <a16:creationId xmlns:a16="http://schemas.microsoft.com/office/drawing/2014/main" id="{F9CD9F73-36EF-D36A-B7C6-C636EED95D8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9464BF4-D3BC-9B63-8E20-A0B40B8CF98F}"/>
              </a:ext>
            </a:extLst>
          </p:cNvPr>
          <p:cNvSpPr>
            <a:spLocks noGrp="1"/>
          </p:cNvSpPr>
          <p:nvPr>
            <p:ph type="sldNum" sz="quarter" idx="12"/>
          </p:nvPr>
        </p:nvSpPr>
        <p:spPr/>
        <p:txBody>
          <a:bodyPr/>
          <a:lstStyle/>
          <a:p>
            <a:fld id="{89DE7F77-C8F5-4EA1-96E3-BF49E784339B}" type="slidenum">
              <a:rPr lang="en-GB" smtClean="0"/>
              <a:t>‹#›</a:t>
            </a:fld>
            <a:endParaRPr lang="en-GB"/>
          </a:p>
        </p:txBody>
      </p:sp>
    </p:spTree>
    <p:extLst>
      <p:ext uri="{BB962C8B-B14F-4D97-AF65-F5344CB8AC3E}">
        <p14:creationId xmlns:p14="http://schemas.microsoft.com/office/powerpoint/2010/main" val="2651697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C54C64-DDF5-25E3-3E63-F6A4A8759525}"/>
              </a:ext>
            </a:extLst>
          </p:cNvPr>
          <p:cNvSpPr>
            <a:spLocks noGrp="1"/>
          </p:cNvSpPr>
          <p:nvPr>
            <p:ph type="dt" sz="half" idx="10"/>
          </p:nvPr>
        </p:nvSpPr>
        <p:spPr/>
        <p:txBody>
          <a:bodyPr/>
          <a:lstStyle/>
          <a:p>
            <a:fld id="{05A1F9EA-DE77-431E-AC89-3BBCA752F100}" type="datetimeFigureOut">
              <a:rPr lang="en-GB" smtClean="0"/>
              <a:t>31/01/2024</a:t>
            </a:fld>
            <a:endParaRPr lang="en-GB"/>
          </a:p>
        </p:txBody>
      </p:sp>
      <p:sp>
        <p:nvSpPr>
          <p:cNvPr id="3" name="Footer Placeholder 2">
            <a:extLst>
              <a:ext uri="{FF2B5EF4-FFF2-40B4-BE49-F238E27FC236}">
                <a16:creationId xmlns:a16="http://schemas.microsoft.com/office/drawing/2014/main" id="{61A4C62D-C0E4-6E1C-D10F-59EE7E9B6BE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6A18A01-F7AE-DB20-E904-72DD10D3C981}"/>
              </a:ext>
            </a:extLst>
          </p:cNvPr>
          <p:cNvSpPr>
            <a:spLocks noGrp="1"/>
          </p:cNvSpPr>
          <p:nvPr>
            <p:ph type="sldNum" sz="quarter" idx="12"/>
          </p:nvPr>
        </p:nvSpPr>
        <p:spPr/>
        <p:txBody>
          <a:bodyPr/>
          <a:lstStyle/>
          <a:p>
            <a:fld id="{89DE7F77-C8F5-4EA1-96E3-BF49E784339B}" type="slidenum">
              <a:rPr lang="en-GB" smtClean="0"/>
              <a:t>‹#›</a:t>
            </a:fld>
            <a:endParaRPr lang="en-GB"/>
          </a:p>
        </p:txBody>
      </p:sp>
    </p:spTree>
    <p:extLst>
      <p:ext uri="{BB962C8B-B14F-4D97-AF65-F5344CB8AC3E}">
        <p14:creationId xmlns:p14="http://schemas.microsoft.com/office/powerpoint/2010/main" val="1710496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53417-0DA5-6427-F100-128A90E4BA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6CC890-DFFF-3C66-96C7-17C0D56E2C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5340956-5092-AC9F-41D2-B7421C8849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90EFB9-DED3-9CC0-C6F8-D357AD8C776C}"/>
              </a:ext>
            </a:extLst>
          </p:cNvPr>
          <p:cNvSpPr>
            <a:spLocks noGrp="1"/>
          </p:cNvSpPr>
          <p:nvPr>
            <p:ph type="dt" sz="half" idx="10"/>
          </p:nvPr>
        </p:nvSpPr>
        <p:spPr/>
        <p:txBody>
          <a:bodyPr/>
          <a:lstStyle/>
          <a:p>
            <a:fld id="{05A1F9EA-DE77-431E-AC89-3BBCA752F100}" type="datetimeFigureOut">
              <a:rPr lang="en-GB" smtClean="0"/>
              <a:t>31/01/2024</a:t>
            </a:fld>
            <a:endParaRPr lang="en-GB"/>
          </a:p>
        </p:txBody>
      </p:sp>
      <p:sp>
        <p:nvSpPr>
          <p:cNvPr id="6" name="Footer Placeholder 5">
            <a:extLst>
              <a:ext uri="{FF2B5EF4-FFF2-40B4-BE49-F238E27FC236}">
                <a16:creationId xmlns:a16="http://schemas.microsoft.com/office/drawing/2014/main" id="{E09643DF-16E8-58A5-10C4-B16A1C2C6A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73938B-E8FF-053B-7FBC-48E0B33DCBBB}"/>
              </a:ext>
            </a:extLst>
          </p:cNvPr>
          <p:cNvSpPr>
            <a:spLocks noGrp="1"/>
          </p:cNvSpPr>
          <p:nvPr>
            <p:ph type="sldNum" sz="quarter" idx="12"/>
          </p:nvPr>
        </p:nvSpPr>
        <p:spPr/>
        <p:txBody>
          <a:bodyPr/>
          <a:lstStyle/>
          <a:p>
            <a:fld id="{89DE7F77-C8F5-4EA1-96E3-BF49E784339B}" type="slidenum">
              <a:rPr lang="en-GB" smtClean="0"/>
              <a:t>‹#›</a:t>
            </a:fld>
            <a:endParaRPr lang="en-GB"/>
          </a:p>
        </p:txBody>
      </p:sp>
    </p:spTree>
    <p:extLst>
      <p:ext uri="{BB962C8B-B14F-4D97-AF65-F5344CB8AC3E}">
        <p14:creationId xmlns:p14="http://schemas.microsoft.com/office/powerpoint/2010/main" val="2971197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114D3-BF6B-5EC9-B46E-27AF382DE40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CDB67B4-7E98-7E2B-D63A-5D6D785528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F929E8-A517-5DE4-29CE-0A9DF25CCE67}"/>
              </a:ext>
            </a:extLst>
          </p:cNvPr>
          <p:cNvSpPr>
            <a:spLocks noGrp="1"/>
          </p:cNvSpPr>
          <p:nvPr>
            <p:ph type="dt" sz="half" idx="10"/>
          </p:nvPr>
        </p:nvSpPr>
        <p:spPr/>
        <p:txBody>
          <a:bodyPr/>
          <a:lstStyle/>
          <a:p>
            <a:fld id="{626DE685-1B6F-4D7C-AEF2-C9AD71EC467A}" type="datetime1">
              <a:rPr lang="en-US" smtClean="0"/>
              <a:t>1/31/2024</a:t>
            </a:fld>
            <a:endParaRPr lang="en-US"/>
          </a:p>
        </p:txBody>
      </p:sp>
      <p:sp>
        <p:nvSpPr>
          <p:cNvPr id="5" name="Footer Placeholder 4">
            <a:extLst>
              <a:ext uri="{FF2B5EF4-FFF2-40B4-BE49-F238E27FC236}">
                <a16:creationId xmlns:a16="http://schemas.microsoft.com/office/drawing/2014/main" id="{DF3A06B8-41EB-0ACD-1035-28CC2567E256}"/>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E80AD52-5AED-8093-1CA1-2A27198D97F4}"/>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75960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20F1A-C50C-A470-4A47-247E56673E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19CC95B-B737-75FF-4CA3-3D47541CA9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DFCC9A1-53C8-3404-516D-F77D243C29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51C08A-08B6-AC07-D397-993A5CECC180}"/>
              </a:ext>
            </a:extLst>
          </p:cNvPr>
          <p:cNvSpPr>
            <a:spLocks noGrp="1"/>
          </p:cNvSpPr>
          <p:nvPr>
            <p:ph type="dt" sz="half" idx="10"/>
          </p:nvPr>
        </p:nvSpPr>
        <p:spPr/>
        <p:txBody>
          <a:bodyPr/>
          <a:lstStyle/>
          <a:p>
            <a:fld id="{05A1F9EA-DE77-431E-AC89-3BBCA752F100}" type="datetimeFigureOut">
              <a:rPr lang="en-GB" smtClean="0"/>
              <a:t>31/01/2024</a:t>
            </a:fld>
            <a:endParaRPr lang="en-GB"/>
          </a:p>
        </p:txBody>
      </p:sp>
      <p:sp>
        <p:nvSpPr>
          <p:cNvPr id="6" name="Footer Placeholder 5">
            <a:extLst>
              <a:ext uri="{FF2B5EF4-FFF2-40B4-BE49-F238E27FC236}">
                <a16:creationId xmlns:a16="http://schemas.microsoft.com/office/drawing/2014/main" id="{DFB91F6E-697F-DFBE-044B-AD4B864778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BF798-B0E2-660B-D123-775C8BEE5B12}"/>
              </a:ext>
            </a:extLst>
          </p:cNvPr>
          <p:cNvSpPr>
            <a:spLocks noGrp="1"/>
          </p:cNvSpPr>
          <p:nvPr>
            <p:ph type="sldNum" sz="quarter" idx="12"/>
          </p:nvPr>
        </p:nvSpPr>
        <p:spPr/>
        <p:txBody>
          <a:bodyPr/>
          <a:lstStyle/>
          <a:p>
            <a:fld id="{89DE7F77-C8F5-4EA1-96E3-BF49E784339B}" type="slidenum">
              <a:rPr lang="en-GB" smtClean="0"/>
              <a:t>‹#›</a:t>
            </a:fld>
            <a:endParaRPr lang="en-GB"/>
          </a:p>
        </p:txBody>
      </p:sp>
    </p:spTree>
    <p:extLst>
      <p:ext uri="{BB962C8B-B14F-4D97-AF65-F5344CB8AC3E}">
        <p14:creationId xmlns:p14="http://schemas.microsoft.com/office/powerpoint/2010/main" val="45403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52C84-7743-6DCC-1264-91934714078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E83B6F-D431-B3C0-9656-0F99552237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D2E2C7-0C41-93B0-DAE6-32D6C79F9544}"/>
              </a:ext>
            </a:extLst>
          </p:cNvPr>
          <p:cNvSpPr>
            <a:spLocks noGrp="1"/>
          </p:cNvSpPr>
          <p:nvPr>
            <p:ph type="dt" sz="half" idx="10"/>
          </p:nvPr>
        </p:nvSpPr>
        <p:spPr/>
        <p:txBody>
          <a:bodyPr/>
          <a:lstStyle/>
          <a:p>
            <a:fld id="{05A1F9EA-DE77-431E-AC89-3BBCA752F100}" type="datetimeFigureOut">
              <a:rPr lang="en-GB" smtClean="0"/>
              <a:t>31/01/2024</a:t>
            </a:fld>
            <a:endParaRPr lang="en-GB"/>
          </a:p>
        </p:txBody>
      </p:sp>
      <p:sp>
        <p:nvSpPr>
          <p:cNvPr id="5" name="Footer Placeholder 4">
            <a:extLst>
              <a:ext uri="{FF2B5EF4-FFF2-40B4-BE49-F238E27FC236}">
                <a16:creationId xmlns:a16="http://schemas.microsoft.com/office/drawing/2014/main" id="{12E0B17F-F4DC-2A16-D881-EDAD64019B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93B5CC-3922-2F20-89DA-4E44C64ABCE5}"/>
              </a:ext>
            </a:extLst>
          </p:cNvPr>
          <p:cNvSpPr>
            <a:spLocks noGrp="1"/>
          </p:cNvSpPr>
          <p:nvPr>
            <p:ph type="sldNum" sz="quarter" idx="12"/>
          </p:nvPr>
        </p:nvSpPr>
        <p:spPr/>
        <p:txBody>
          <a:bodyPr/>
          <a:lstStyle/>
          <a:p>
            <a:fld id="{89DE7F77-C8F5-4EA1-96E3-BF49E784339B}" type="slidenum">
              <a:rPr lang="en-GB" smtClean="0"/>
              <a:t>‹#›</a:t>
            </a:fld>
            <a:endParaRPr lang="en-GB"/>
          </a:p>
        </p:txBody>
      </p:sp>
    </p:spTree>
    <p:extLst>
      <p:ext uri="{BB962C8B-B14F-4D97-AF65-F5344CB8AC3E}">
        <p14:creationId xmlns:p14="http://schemas.microsoft.com/office/powerpoint/2010/main" val="4373829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5C4F2F-B2FA-0FD1-4C9E-C008935B76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509420-D0F9-8231-F925-58FCE06BB2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FF4717-7A99-6773-1132-492DDBD48F04}"/>
              </a:ext>
            </a:extLst>
          </p:cNvPr>
          <p:cNvSpPr>
            <a:spLocks noGrp="1"/>
          </p:cNvSpPr>
          <p:nvPr>
            <p:ph type="dt" sz="half" idx="10"/>
          </p:nvPr>
        </p:nvSpPr>
        <p:spPr/>
        <p:txBody>
          <a:bodyPr/>
          <a:lstStyle/>
          <a:p>
            <a:fld id="{05A1F9EA-DE77-431E-AC89-3BBCA752F100}" type="datetimeFigureOut">
              <a:rPr lang="en-GB" smtClean="0"/>
              <a:t>31/01/2024</a:t>
            </a:fld>
            <a:endParaRPr lang="en-GB"/>
          </a:p>
        </p:txBody>
      </p:sp>
      <p:sp>
        <p:nvSpPr>
          <p:cNvPr id="5" name="Footer Placeholder 4">
            <a:extLst>
              <a:ext uri="{FF2B5EF4-FFF2-40B4-BE49-F238E27FC236}">
                <a16:creationId xmlns:a16="http://schemas.microsoft.com/office/drawing/2014/main" id="{25EB12F5-B54A-8508-18BC-94B180B7B8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9BAADE-2F58-75F1-85C9-BA3615E3B135}"/>
              </a:ext>
            </a:extLst>
          </p:cNvPr>
          <p:cNvSpPr>
            <a:spLocks noGrp="1"/>
          </p:cNvSpPr>
          <p:nvPr>
            <p:ph type="sldNum" sz="quarter" idx="12"/>
          </p:nvPr>
        </p:nvSpPr>
        <p:spPr/>
        <p:txBody>
          <a:bodyPr/>
          <a:lstStyle/>
          <a:p>
            <a:fld id="{89DE7F77-C8F5-4EA1-96E3-BF49E784339B}" type="slidenum">
              <a:rPr lang="en-GB" smtClean="0"/>
              <a:t>‹#›</a:t>
            </a:fld>
            <a:endParaRPr lang="en-GB"/>
          </a:p>
        </p:txBody>
      </p:sp>
    </p:spTree>
    <p:extLst>
      <p:ext uri="{BB962C8B-B14F-4D97-AF65-F5344CB8AC3E}">
        <p14:creationId xmlns:p14="http://schemas.microsoft.com/office/powerpoint/2010/main" val="962869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17DA5-EE2F-E735-4207-5085D90B04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96546B9-7060-E2F6-1775-925C2E84EB3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5224DF-2155-EC4E-242A-944CFE77E2FC}"/>
              </a:ext>
            </a:extLst>
          </p:cNvPr>
          <p:cNvSpPr>
            <a:spLocks noGrp="1"/>
          </p:cNvSpPr>
          <p:nvPr>
            <p:ph type="dt" sz="half" idx="10"/>
          </p:nvPr>
        </p:nvSpPr>
        <p:spPr/>
        <p:txBody>
          <a:bodyPr/>
          <a:lstStyle/>
          <a:p>
            <a:fld id="{66E20BAB-D1DB-4DC1-908A-9B5E73715905}" type="datetime1">
              <a:rPr lang="en-US" smtClean="0"/>
              <a:t>1/31/2024</a:t>
            </a:fld>
            <a:endParaRPr lang="en-US"/>
          </a:p>
        </p:txBody>
      </p:sp>
      <p:sp>
        <p:nvSpPr>
          <p:cNvPr id="5" name="Footer Placeholder 4">
            <a:extLst>
              <a:ext uri="{FF2B5EF4-FFF2-40B4-BE49-F238E27FC236}">
                <a16:creationId xmlns:a16="http://schemas.microsoft.com/office/drawing/2014/main" id="{44E06170-A7E4-6507-2EB4-0923F753FC0A}"/>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4B36593-7EFB-72E8-3D5F-118088B1ABB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696809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20A11-6B54-48BD-66E3-013EB7CA6D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C08C0F5-A7CA-A8B2-90CE-C55BD7CAE2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0915731-6284-F2C0-23EC-C3816011C5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777356-96DF-C526-C707-E40BF98CBA27}"/>
              </a:ext>
            </a:extLst>
          </p:cNvPr>
          <p:cNvSpPr>
            <a:spLocks noGrp="1"/>
          </p:cNvSpPr>
          <p:nvPr>
            <p:ph type="dt" sz="half" idx="10"/>
          </p:nvPr>
        </p:nvSpPr>
        <p:spPr/>
        <p:txBody>
          <a:bodyPr/>
          <a:lstStyle/>
          <a:p>
            <a:fld id="{82D2DD5A-C337-4F22-BED0-547AFC68CFD6}" type="datetime1">
              <a:rPr lang="en-US" smtClean="0"/>
              <a:t>1/31/2024</a:t>
            </a:fld>
            <a:endParaRPr lang="en-US"/>
          </a:p>
        </p:txBody>
      </p:sp>
      <p:sp>
        <p:nvSpPr>
          <p:cNvPr id="6" name="Footer Placeholder 5">
            <a:extLst>
              <a:ext uri="{FF2B5EF4-FFF2-40B4-BE49-F238E27FC236}">
                <a16:creationId xmlns:a16="http://schemas.microsoft.com/office/drawing/2014/main" id="{D793AB54-26F9-6671-A756-5297A3CF217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FC6B5225-3C32-6FAE-12D7-6EC5FD289234}"/>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756695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EB5B1-7FCB-1E59-A654-638FD847694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5E9FE8-9DDC-1B80-7B8C-6D6CE2B65D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E6BCE2-BE40-035E-E439-AF07676301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33187AF-DA40-82E2-A984-6F2263A243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521DB3-2DD7-2D53-1000-F2C1ED73DD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D955F22-6C06-30C2-12BC-FBB5025B8472}"/>
              </a:ext>
            </a:extLst>
          </p:cNvPr>
          <p:cNvSpPr>
            <a:spLocks noGrp="1"/>
          </p:cNvSpPr>
          <p:nvPr>
            <p:ph type="dt" sz="half" idx="10"/>
          </p:nvPr>
        </p:nvSpPr>
        <p:spPr/>
        <p:txBody>
          <a:bodyPr/>
          <a:lstStyle/>
          <a:p>
            <a:fld id="{FA38DFBF-4DB8-447F-A740-22B1B0F7DDD8}" type="datetime1">
              <a:rPr lang="en-US" smtClean="0"/>
              <a:t>1/31/2024</a:t>
            </a:fld>
            <a:endParaRPr lang="en-US"/>
          </a:p>
        </p:txBody>
      </p:sp>
      <p:sp>
        <p:nvSpPr>
          <p:cNvPr id="8" name="Footer Placeholder 7">
            <a:extLst>
              <a:ext uri="{FF2B5EF4-FFF2-40B4-BE49-F238E27FC236}">
                <a16:creationId xmlns:a16="http://schemas.microsoft.com/office/drawing/2014/main" id="{0AD9B634-6F07-DEF8-93D5-DEAB1BBBB3F5}"/>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B79D984-4FF2-D489-AC47-C201B1816685}"/>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0377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C8D7D-F186-8B9E-7996-21BA3C31212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79B3712-E4A1-E689-975B-47A7984D1D1E}"/>
              </a:ext>
            </a:extLst>
          </p:cNvPr>
          <p:cNvSpPr>
            <a:spLocks noGrp="1"/>
          </p:cNvSpPr>
          <p:nvPr>
            <p:ph type="dt" sz="half" idx="10"/>
          </p:nvPr>
        </p:nvSpPr>
        <p:spPr/>
        <p:txBody>
          <a:bodyPr/>
          <a:lstStyle/>
          <a:p>
            <a:fld id="{88812435-B87A-4434-B86A-1406D5D81959}" type="datetime1">
              <a:rPr lang="en-US" smtClean="0"/>
              <a:t>1/31/2024</a:t>
            </a:fld>
            <a:endParaRPr lang="en-US"/>
          </a:p>
        </p:txBody>
      </p:sp>
      <p:sp>
        <p:nvSpPr>
          <p:cNvPr id="4" name="Footer Placeholder 3">
            <a:extLst>
              <a:ext uri="{FF2B5EF4-FFF2-40B4-BE49-F238E27FC236}">
                <a16:creationId xmlns:a16="http://schemas.microsoft.com/office/drawing/2014/main" id="{3D658080-36E3-3A0B-C69D-532D584CEABA}"/>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F6BFC120-30AA-F338-1793-303DE5F1DE9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350750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A02A7E-9071-03ED-0484-FC0CA443D2F6}"/>
              </a:ext>
            </a:extLst>
          </p:cNvPr>
          <p:cNvSpPr>
            <a:spLocks noGrp="1"/>
          </p:cNvSpPr>
          <p:nvPr>
            <p:ph type="dt" sz="half" idx="10"/>
          </p:nvPr>
        </p:nvSpPr>
        <p:spPr/>
        <p:txBody>
          <a:bodyPr/>
          <a:lstStyle/>
          <a:p>
            <a:fld id="{F3B850E0-9242-469C-9FA7-447D7E43FF29}" type="datetime1">
              <a:rPr lang="en-US" smtClean="0"/>
              <a:t>1/31/2024</a:t>
            </a:fld>
            <a:endParaRPr lang="en-US"/>
          </a:p>
        </p:txBody>
      </p:sp>
      <p:sp>
        <p:nvSpPr>
          <p:cNvPr id="3" name="Footer Placeholder 2">
            <a:extLst>
              <a:ext uri="{FF2B5EF4-FFF2-40B4-BE49-F238E27FC236}">
                <a16:creationId xmlns:a16="http://schemas.microsoft.com/office/drawing/2014/main" id="{B5A7B508-1E52-3A47-2F11-79AA53295E13}"/>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F4F1DEAD-5F28-B0F3-FE97-BC673C9C7898}"/>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91878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D8AA7-ACE2-609B-C61C-53EBA2ACF0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E33BAF-5107-1E54-197A-275028DE0E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DEFBF9E-8ED2-E3B2-5159-94EF165290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22052B-57EE-71A0-ED58-F2F044FF1F7F}"/>
              </a:ext>
            </a:extLst>
          </p:cNvPr>
          <p:cNvSpPr>
            <a:spLocks noGrp="1"/>
          </p:cNvSpPr>
          <p:nvPr>
            <p:ph type="dt" sz="half" idx="10"/>
          </p:nvPr>
        </p:nvSpPr>
        <p:spPr/>
        <p:txBody>
          <a:bodyPr/>
          <a:lstStyle/>
          <a:p>
            <a:fld id="{CA9184C1-634B-4D2F-90E1-C39B48114444}" type="datetime1">
              <a:rPr lang="en-US" smtClean="0"/>
              <a:t>1/31/2024</a:t>
            </a:fld>
            <a:endParaRPr lang="en-US"/>
          </a:p>
        </p:txBody>
      </p:sp>
      <p:sp>
        <p:nvSpPr>
          <p:cNvPr id="6" name="Footer Placeholder 5">
            <a:extLst>
              <a:ext uri="{FF2B5EF4-FFF2-40B4-BE49-F238E27FC236}">
                <a16:creationId xmlns:a16="http://schemas.microsoft.com/office/drawing/2014/main" id="{BA615EBD-4CEB-B3FD-CEFC-B2BD94BD3002}"/>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06E06C4-1B13-CAD5-0842-9A7BFE9DCD6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87527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6A6AD-788C-1C23-DA43-F104D8D7C6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DD7186-9F88-D621-90D8-FE0DB95B5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4CE0839-FB6D-2AFC-2FE9-9F75D5619C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182D59-D8C8-1104-027F-96623647FFD5}"/>
              </a:ext>
            </a:extLst>
          </p:cNvPr>
          <p:cNvSpPr>
            <a:spLocks noGrp="1"/>
          </p:cNvSpPr>
          <p:nvPr>
            <p:ph type="dt" sz="half" idx="10"/>
          </p:nvPr>
        </p:nvSpPr>
        <p:spPr/>
        <p:txBody>
          <a:bodyPr/>
          <a:lstStyle/>
          <a:p>
            <a:fld id="{602A4FC1-9CCD-4E4B-AB4D-5CAEC19C950B}" type="datetime1">
              <a:rPr lang="en-US" smtClean="0"/>
              <a:t>1/31/2024</a:t>
            </a:fld>
            <a:endParaRPr lang="en-US"/>
          </a:p>
        </p:txBody>
      </p:sp>
      <p:sp>
        <p:nvSpPr>
          <p:cNvPr id="6" name="Footer Placeholder 5">
            <a:extLst>
              <a:ext uri="{FF2B5EF4-FFF2-40B4-BE49-F238E27FC236}">
                <a16:creationId xmlns:a16="http://schemas.microsoft.com/office/drawing/2014/main" id="{EFC1AA5D-E9B2-E935-C4B8-57BC7D9EF785}"/>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94FA8CB6-B687-3EF2-C8F8-47F3E74E1CF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155742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13C96D-1B10-C0CF-2DEA-597C7EFCE0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919653-D8C6-5359-BA2E-BA35172CC7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865797-32C4-354B-CFED-CEA6CCA46A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BA78304-8938-479D-8111-AA943458A814}" type="datetime1">
              <a:rPr lang="en-US" smtClean="0"/>
              <a:t>1/31/2024</a:t>
            </a:fld>
            <a:endParaRPr lang="en-US"/>
          </a:p>
        </p:txBody>
      </p:sp>
      <p:sp>
        <p:nvSpPr>
          <p:cNvPr id="5" name="Footer Placeholder 4">
            <a:extLst>
              <a:ext uri="{FF2B5EF4-FFF2-40B4-BE49-F238E27FC236}">
                <a16:creationId xmlns:a16="http://schemas.microsoft.com/office/drawing/2014/main" id="{B4AFE18E-8B8B-620C-1BB2-A95D2F34F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Sample Footer Text</a:t>
            </a:r>
          </a:p>
        </p:txBody>
      </p:sp>
      <p:sp>
        <p:nvSpPr>
          <p:cNvPr id="6" name="Slide Number Placeholder 5">
            <a:extLst>
              <a:ext uri="{FF2B5EF4-FFF2-40B4-BE49-F238E27FC236}">
                <a16:creationId xmlns:a16="http://schemas.microsoft.com/office/drawing/2014/main" id="{E0BC3CB4-F992-1C42-D350-17853E1452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7E7843D-FF13-4365-9478-9625B70A2705}" type="slidenum">
              <a:rPr lang="en-US" smtClean="0"/>
              <a:t>‹#›</a:t>
            </a:fld>
            <a:endParaRPr lang="en-US"/>
          </a:p>
        </p:txBody>
      </p:sp>
    </p:spTree>
    <p:extLst>
      <p:ext uri="{BB962C8B-B14F-4D97-AF65-F5344CB8AC3E}">
        <p14:creationId xmlns:p14="http://schemas.microsoft.com/office/powerpoint/2010/main" val="16611144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5000">
              <a:schemeClr val="accent5">
                <a:lumMod val="20000"/>
                <a:lumOff val="80000"/>
              </a:schemeClr>
            </a:gs>
            <a:gs pos="100000">
              <a:schemeClr val="bg2">
                <a:shade val="80000"/>
              </a:schemeClr>
            </a:gs>
          </a:gsLst>
          <a:path path="circle">
            <a:fillToRect l="43000" r="43000" b="10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876622-0044-DBBD-9FDB-01626C21C5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A2B039-F2F2-B091-EC04-4A36AA5A9F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7BC6E1-5421-EECD-8A54-DD430EFCA3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A1F9EA-DE77-431E-AC89-3BBCA752F100}" type="datetimeFigureOut">
              <a:rPr lang="en-GB" smtClean="0"/>
              <a:t>31/01/2024</a:t>
            </a:fld>
            <a:endParaRPr lang="en-GB"/>
          </a:p>
        </p:txBody>
      </p:sp>
      <p:sp>
        <p:nvSpPr>
          <p:cNvPr id="5" name="Footer Placeholder 4">
            <a:extLst>
              <a:ext uri="{FF2B5EF4-FFF2-40B4-BE49-F238E27FC236}">
                <a16:creationId xmlns:a16="http://schemas.microsoft.com/office/drawing/2014/main" id="{E66D6800-ED97-E654-43C8-366F302190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2CBE6AE-8507-823A-5433-5C6F5407A9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DE7F77-C8F5-4EA1-96E3-BF49E784339B}" type="slidenum">
              <a:rPr lang="en-GB" smtClean="0"/>
              <a:t>‹#›</a:t>
            </a:fld>
            <a:endParaRPr lang="en-GB"/>
          </a:p>
        </p:txBody>
      </p:sp>
    </p:spTree>
    <p:extLst>
      <p:ext uri="{BB962C8B-B14F-4D97-AF65-F5344CB8AC3E}">
        <p14:creationId xmlns:p14="http://schemas.microsoft.com/office/powerpoint/2010/main" val="134857995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watch?v=b76gsOSkHB4" TargetMode="External"/><Relationship Id="rId3" Type="http://schemas.openxmlformats.org/officeDocument/2006/relationships/image" Target="../media/image41.png"/><Relationship Id="rId7" Type="http://schemas.openxmlformats.org/officeDocument/2006/relationships/hyperlink" Target="https://www.youtube.com/watch?v=zUeJoS3cTu8"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youtube.com/watch?v=RnbesddZg7U" TargetMode="External"/><Relationship Id="rId5" Type="http://schemas.openxmlformats.org/officeDocument/2006/relationships/hyperlink" Target="https://www.youtube.com/watch?v=vGPPc9Zfly0" TargetMode="External"/><Relationship Id="rId4" Type="http://schemas.openxmlformats.org/officeDocument/2006/relationships/hyperlink" Target="https://www.youtube.com/channel/UCm9uAvqwZjgvSgAHU57Q3wQ" TargetMode="Externa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2.pn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ideo" Target="https://www.youtube.com/embed/9JreE4HmtNA?feature=oembed" TargetMode="Externa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video" Target="https://www.youtube.com/embed/Uh6Nf3Ckt8w?feature=oembed" TargetMode="Externa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40.png"/><Relationship Id="rId7" Type="http://schemas.openxmlformats.org/officeDocument/2006/relationships/image" Target="../media/image460.png"/><Relationship Id="rId2" Type="http://schemas.openxmlformats.org/officeDocument/2006/relationships/customXml" Target="../ink/ink6.xml"/><Relationship Id="rId1" Type="http://schemas.openxmlformats.org/officeDocument/2006/relationships/slideLayout" Target="../slideLayouts/slideLayout18.xml"/><Relationship Id="rId6" Type="http://schemas.openxmlformats.org/officeDocument/2006/relationships/customXml" Target="../ink/ink8.xml"/><Relationship Id="rId5" Type="http://schemas.openxmlformats.org/officeDocument/2006/relationships/image" Target="../media/image45.png"/><Relationship Id="rId4" Type="http://schemas.openxmlformats.org/officeDocument/2006/relationships/customXml" Target="../ink/ink7.xml"/><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K0aTqL2dYPE?feature=oembed"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customXml" Target="../ink/ink11.xml"/><Relationship Id="rId13" Type="http://schemas.openxmlformats.org/officeDocument/2006/relationships/image" Target="../media/image55.png"/><Relationship Id="rId3" Type="http://schemas.openxmlformats.org/officeDocument/2006/relationships/image" Target="../media/image54.png"/><Relationship Id="rId7" Type="http://schemas.openxmlformats.org/officeDocument/2006/relationships/image" Target="../media/image520.png"/><Relationship Id="rId12" Type="http://schemas.openxmlformats.org/officeDocument/2006/relationships/customXml" Target="../ink/ink13.xml"/><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customXml" Target="../ink/ink10.xml"/><Relationship Id="rId11" Type="http://schemas.openxmlformats.org/officeDocument/2006/relationships/image" Target="../media/image540.png"/><Relationship Id="rId5" Type="http://schemas.openxmlformats.org/officeDocument/2006/relationships/image" Target="../media/image510.png"/><Relationship Id="rId15" Type="http://schemas.openxmlformats.org/officeDocument/2006/relationships/image" Target="../media/image56.png"/><Relationship Id="rId10" Type="http://schemas.openxmlformats.org/officeDocument/2006/relationships/customXml" Target="../ink/ink12.xml"/><Relationship Id="rId4" Type="http://schemas.openxmlformats.org/officeDocument/2006/relationships/customXml" Target="../ink/ink9.xml"/><Relationship Id="rId9" Type="http://schemas.openxmlformats.org/officeDocument/2006/relationships/image" Target="../media/image530.png"/><Relationship Id="rId14" Type="http://schemas.openxmlformats.org/officeDocument/2006/relationships/customXml" Target="../ink/ink14.xml"/></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37TeH4v649M?feature=oembed" TargetMode="External"/><Relationship Id="rId5" Type="http://schemas.openxmlformats.org/officeDocument/2006/relationships/image" Target="../media/image64.png"/><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WjByL3kcI7Y?feature=oembed" TargetMode="External"/><Relationship Id="rId6" Type="http://schemas.openxmlformats.org/officeDocument/2006/relationships/image" Target="../media/image66.png"/><Relationship Id="rId5" Type="http://schemas.openxmlformats.org/officeDocument/2006/relationships/hyperlink" Target="https://www.synthesis.com/" TargetMode="External"/><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iF5-aDJOr6U?feature=oembed" TargetMode="External"/><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4nwQ36m9aDE?feature=oembed" TargetMode="External"/><Relationship Id="rId5" Type="http://schemas.openxmlformats.org/officeDocument/2006/relationships/image" Target="../media/image69.png"/><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ObMnw8woAog?feature=oembed" TargetMode="Externa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Uriw6oziM_Q?feature=oembed" TargetMode="External"/><Relationship Id="rId4" Type="http://schemas.openxmlformats.org/officeDocument/2006/relationships/image" Target="../media/image7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1n1MxBGvb2U?feature=oembed" TargetMode="External"/><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01bFiWWVHss?feature=oembed" TargetMode="External"/><Relationship Id="rId4" Type="http://schemas.openxmlformats.org/officeDocument/2006/relationships/image" Target="../media/image7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rqxvQANMruM?feature=oembed" TargetMode="External"/><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https://www.youtube.com/embed/mEtAfbFr6RE?feature=oembed" TargetMode="External"/><Relationship Id="rId4" Type="http://schemas.openxmlformats.org/officeDocument/2006/relationships/image" Target="../media/image80.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https://www.youtube.com/embed/K7z0jlE61IM?feature=oembed" TargetMode="External"/><Relationship Id="rId5" Type="http://schemas.openxmlformats.org/officeDocument/2006/relationships/image" Target="../media/image82.jpeg"/><Relationship Id="rId4" Type="http://schemas.openxmlformats.org/officeDocument/2006/relationships/image" Target="../media/image81.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900.png"/><Relationship Id="rId5" Type="http://schemas.openxmlformats.org/officeDocument/2006/relationships/customXml" Target="../ink/ink1.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21.png"/><Relationship Id="rId7" Type="http://schemas.openxmlformats.org/officeDocument/2006/relationships/customXml" Target="../ink/ink3.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customXml" Target="../ink/ink2.xml"/><Relationship Id="rId10" Type="http://schemas.openxmlformats.org/officeDocument/2006/relationships/image" Target="../media/image96.png"/><Relationship Id="rId4" Type="http://schemas.openxmlformats.org/officeDocument/2006/relationships/image" Target="../media/image22.png"/><Relationship Id="rId9" Type="http://schemas.openxmlformats.org/officeDocument/2006/relationships/customXml" Target="../ink/ink4.xml"/></Relationships>
</file>

<file path=ppt/slides/_rels/slide7.xml.rels><?xml version="1.0" encoding="UTF-8" standalone="yes"?>
<Relationships xmlns="http://schemas.openxmlformats.org/package/2006/relationships"><Relationship Id="rId8" Type="http://schemas.openxmlformats.org/officeDocument/2006/relationships/image" Target="../media/image850.png"/><Relationship Id="rId3" Type="http://schemas.openxmlformats.org/officeDocument/2006/relationships/image" Target="../media/image24.png"/><Relationship Id="rId7" Type="http://schemas.openxmlformats.org/officeDocument/2006/relationships/customXml" Target="../ink/ink5.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video" Target="https://www.youtube.com/embed/TAhDbQk7dvc?feature=oembed" TargetMode="Externa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hyperlink" Target="https://youtu.be/HdaNOZCK14M?si=2WwW3hvfZiOvj7kS"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971558-DC1F-7EF0-A4E1-5BDD7D690037}"/>
              </a:ext>
            </a:extLst>
          </p:cNvPr>
          <p:cNvPicPr>
            <a:picLocks noChangeAspect="1"/>
          </p:cNvPicPr>
          <p:nvPr/>
        </p:nvPicPr>
        <p:blipFill rotWithShape="1">
          <a:blip r:embed="rId2"/>
          <a:srcRect l="880" t="5046" b="37738"/>
          <a:stretch/>
        </p:blipFill>
        <p:spPr>
          <a:xfrm rot="5400000">
            <a:off x="-227641" y="207853"/>
            <a:ext cx="6857999" cy="6431800"/>
          </a:xfrm>
          <a:prstGeom prst="rect">
            <a:avLst/>
          </a:prstGeom>
        </p:spPr>
      </p:pic>
      <p:sp>
        <p:nvSpPr>
          <p:cNvPr id="5" name="Footer Placeholder 4">
            <a:extLst>
              <a:ext uri="{FF2B5EF4-FFF2-40B4-BE49-F238E27FC236}">
                <a16:creationId xmlns:a16="http://schemas.microsoft.com/office/drawing/2014/main" id="{C0B4910F-C7FF-D9A7-662D-A82A2458464C}"/>
              </a:ext>
            </a:extLst>
          </p:cNvPr>
          <p:cNvSpPr>
            <a:spLocks noGrp="1"/>
          </p:cNvSpPr>
          <p:nvPr>
            <p:ph type="ftr" sz="quarter" idx="11"/>
          </p:nvPr>
        </p:nvSpPr>
        <p:spPr>
          <a:xfrm>
            <a:off x="5408168" y="6538912"/>
            <a:ext cx="1081325" cy="365125"/>
          </a:xfrm>
        </p:spPr>
        <p:txBody>
          <a:bodyPr>
            <a:normAutofit/>
          </a:bodyPr>
          <a:lstStyle/>
          <a:p>
            <a:pPr>
              <a:spcAft>
                <a:spcPts val="600"/>
              </a:spcAft>
            </a:pPr>
            <a:r>
              <a:rPr lang="en-US" dirty="0">
                <a:solidFill>
                  <a:srgbClr val="FFFFFF"/>
                </a:solidFill>
                <a:highlight>
                  <a:srgbClr val="000000"/>
                </a:highlight>
              </a:rPr>
              <a:t>Dell-E image</a:t>
            </a:r>
          </a:p>
        </p:txBody>
      </p:sp>
      <p:pic>
        <p:nvPicPr>
          <p:cNvPr id="14" name="Picture 13">
            <a:extLst>
              <a:ext uri="{FF2B5EF4-FFF2-40B4-BE49-F238E27FC236}">
                <a16:creationId xmlns:a16="http://schemas.microsoft.com/office/drawing/2014/main" id="{D91FEB19-C3F7-C4F0-8972-97A51F2748E3}"/>
              </a:ext>
            </a:extLst>
          </p:cNvPr>
          <p:cNvPicPr>
            <a:picLocks noChangeAspect="1"/>
          </p:cNvPicPr>
          <p:nvPr/>
        </p:nvPicPr>
        <p:blipFill>
          <a:blip r:embed="rId3"/>
          <a:stretch>
            <a:fillRect/>
          </a:stretch>
        </p:blipFill>
        <p:spPr>
          <a:xfrm>
            <a:off x="6417259" y="-5247"/>
            <a:ext cx="5774741" cy="2159511"/>
          </a:xfrm>
          <a:prstGeom prst="rect">
            <a:avLst/>
          </a:prstGeom>
        </p:spPr>
      </p:pic>
      <p:sp>
        <p:nvSpPr>
          <p:cNvPr id="15" name="TextBox 14">
            <a:extLst>
              <a:ext uri="{FF2B5EF4-FFF2-40B4-BE49-F238E27FC236}">
                <a16:creationId xmlns:a16="http://schemas.microsoft.com/office/drawing/2014/main" id="{87B3DC9B-F596-58E5-0CE9-696778CAB5EC}"/>
              </a:ext>
            </a:extLst>
          </p:cNvPr>
          <p:cNvSpPr txBox="1"/>
          <p:nvPr/>
        </p:nvSpPr>
        <p:spPr>
          <a:xfrm>
            <a:off x="7110989" y="5457487"/>
            <a:ext cx="4387280" cy="1446550"/>
          </a:xfrm>
          <a:prstGeom prst="rect">
            <a:avLst/>
          </a:prstGeom>
          <a:noFill/>
        </p:spPr>
        <p:txBody>
          <a:bodyPr wrap="square" rtlCol="0">
            <a:spAutoFit/>
          </a:bodyPr>
          <a:lstStyle/>
          <a:p>
            <a:pPr algn="ctr"/>
            <a:r>
              <a:rPr lang="en-GB" sz="2800" dirty="0"/>
              <a:t>UHI  - LTA Connect Series</a:t>
            </a:r>
          </a:p>
          <a:p>
            <a:pPr algn="ctr"/>
            <a:r>
              <a:rPr lang="en-GB" sz="2000" dirty="0"/>
              <a:t>Contribution from </a:t>
            </a:r>
          </a:p>
          <a:p>
            <a:pPr algn="ctr"/>
            <a:r>
              <a:rPr lang="en-GB" sz="2000" dirty="0"/>
              <a:t>Amanda Mason, Lecturer</a:t>
            </a:r>
          </a:p>
          <a:p>
            <a:pPr algn="ctr"/>
            <a:r>
              <a:rPr lang="en-GB" sz="2000" dirty="0"/>
              <a:t>Accounting &amp; Finance</a:t>
            </a:r>
          </a:p>
        </p:txBody>
      </p:sp>
      <p:pic>
        <p:nvPicPr>
          <p:cNvPr id="17" name="Picture 16">
            <a:extLst>
              <a:ext uri="{FF2B5EF4-FFF2-40B4-BE49-F238E27FC236}">
                <a16:creationId xmlns:a16="http://schemas.microsoft.com/office/drawing/2014/main" id="{9666B63E-6157-B78C-6A1E-482A1144D3BD}"/>
              </a:ext>
            </a:extLst>
          </p:cNvPr>
          <p:cNvPicPr>
            <a:picLocks noChangeAspect="1"/>
          </p:cNvPicPr>
          <p:nvPr/>
        </p:nvPicPr>
        <p:blipFill>
          <a:blip r:embed="rId4"/>
          <a:stretch>
            <a:fillRect/>
          </a:stretch>
        </p:blipFill>
        <p:spPr>
          <a:xfrm>
            <a:off x="7742327" y="2271775"/>
            <a:ext cx="3009562" cy="3115161"/>
          </a:xfrm>
          <a:prstGeom prst="rect">
            <a:avLst/>
          </a:prstGeom>
        </p:spPr>
      </p:pic>
    </p:spTree>
    <p:extLst>
      <p:ext uri="{BB962C8B-B14F-4D97-AF65-F5344CB8AC3E}">
        <p14:creationId xmlns:p14="http://schemas.microsoft.com/office/powerpoint/2010/main" val="1038767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Rectangle 26">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700E24-B904-8B4D-8824-0EC40CF36637}"/>
              </a:ext>
            </a:extLst>
          </p:cNvPr>
          <p:cNvSpPr>
            <a:spLocks noGrp="1"/>
          </p:cNvSpPr>
          <p:nvPr>
            <p:ph type="title"/>
          </p:nvPr>
        </p:nvSpPr>
        <p:spPr>
          <a:xfrm>
            <a:off x="461271" y="118969"/>
            <a:ext cx="3115265" cy="1951371"/>
          </a:xfrm>
        </p:spPr>
        <p:txBody>
          <a:bodyPr vert="horz" lIns="91440" tIns="45720" rIns="91440" bIns="45720" rtlCol="0" anchor="b">
            <a:normAutofit fontScale="90000"/>
          </a:bodyPr>
          <a:lstStyle/>
          <a:p>
            <a:pPr algn="r"/>
            <a:r>
              <a:rPr kumimoji="0" lang="en-US" sz="3400" b="1" i="0" u="none" strike="noStrike" kern="1200" cap="all" spc="30" normalizeH="0" baseline="0" noProof="0" dirty="0">
                <a:ln>
                  <a:noFill/>
                </a:ln>
                <a:solidFill>
                  <a:srgbClr val="FFFFFF"/>
                </a:solidFill>
                <a:effectLst/>
                <a:uLnTx/>
                <a:uFillTx/>
                <a:latin typeface="+mj-lt"/>
                <a:ea typeface="+mj-ea"/>
                <a:cs typeface="+mj-cs"/>
              </a:rPr>
              <a:t>The Role of AI in Modern Education cont.</a:t>
            </a:r>
            <a:endParaRPr lang="en-US" sz="3400" kern="1200" dirty="0">
              <a:solidFill>
                <a:srgbClr val="FFFFFF"/>
              </a:solidFill>
              <a:latin typeface="+mj-lt"/>
              <a:ea typeface="+mj-ea"/>
              <a:cs typeface="+mj-cs"/>
            </a:endParaRPr>
          </a:p>
        </p:txBody>
      </p:sp>
      <p:sp>
        <p:nvSpPr>
          <p:cNvPr id="6" name="Slide Number Placeholder 5">
            <a:extLst>
              <a:ext uri="{FF2B5EF4-FFF2-40B4-BE49-F238E27FC236}">
                <a16:creationId xmlns:a16="http://schemas.microsoft.com/office/drawing/2014/main" id="{258F7209-7B06-352E-A2B7-2D0E3734FB14}"/>
              </a:ext>
            </a:extLst>
          </p:cNvPr>
          <p:cNvSpPr>
            <a:spLocks/>
          </p:cNvSpPr>
          <p:nvPr/>
        </p:nvSpPr>
        <p:spPr>
          <a:xfrm>
            <a:off x="10603746" y="4040737"/>
            <a:ext cx="968139" cy="128861"/>
          </a:xfrm>
          <a:prstGeom prst="rect">
            <a:avLst/>
          </a:prstGeom>
        </p:spPr>
        <p:txBody>
          <a:bodyPr/>
          <a:lstStyle/>
          <a:p>
            <a:pPr defTabSz="318211">
              <a:spcAft>
                <a:spcPts val="348"/>
              </a:spcAft>
            </a:pPr>
            <a:fld id="{87E7843D-FF13-4365-9478-9625B70A2705}" type="slidenum">
              <a:rPr lang="en-US" sz="626" kern="1200">
                <a:solidFill>
                  <a:schemeClr val="tx1"/>
                </a:solidFill>
                <a:latin typeface="+mn-lt"/>
                <a:ea typeface="+mn-ea"/>
                <a:cs typeface="+mn-cs"/>
              </a:rPr>
              <a:pPr defTabSz="318211">
                <a:spcAft>
                  <a:spcPts val="348"/>
                </a:spcAft>
              </a:pPr>
              <a:t>10</a:t>
            </a:fld>
            <a:endParaRPr lang="en-US"/>
          </a:p>
        </p:txBody>
      </p:sp>
      <p:sp>
        <p:nvSpPr>
          <p:cNvPr id="7" name="TextBox 6">
            <a:extLst>
              <a:ext uri="{FF2B5EF4-FFF2-40B4-BE49-F238E27FC236}">
                <a16:creationId xmlns:a16="http://schemas.microsoft.com/office/drawing/2014/main" id="{69552A5B-CC2B-738E-ACBD-E796A85AFDE9}"/>
              </a:ext>
            </a:extLst>
          </p:cNvPr>
          <p:cNvSpPr txBox="1"/>
          <p:nvPr/>
        </p:nvSpPr>
        <p:spPr>
          <a:xfrm>
            <a:off x="4809679" y="275683"/>
            <a:ext cx="6278136" cy="664797"/>
          </a:xfrm>
          <a:prstGeom prst="rect">
            <a:avLst/>
          </a:prstGeom>
          <a:noFill/>
        </p:spPr>
        <p:txBody>
          <a:bodyPr wrap="square" rtlCol="0">
            <a:spAutoFit/>
          </a:bodyPr>
          <a:lstStyle/>
          <a:p>
            <a:pPr algn="ctr" defTabSz="318211">
              <a:lnSpc>
                <a:spcPct val="107000"/>
              </a:lnSpc>
              <a:spcBef>
                <a:spcPts val="348"/>
              </a:spcBef>
              <a:spcAft>
                <a:spcPts val="278"/>
              </a:spcAft>
              <a:buSzPts val="1000"/>
              <a:tabLst>
                <a:tab pos="159106" algn="l"/>
              </a:tabLst>
              <a:defRPr/>
            </a:pPr>
            <a:r>
              <a:rPr lang="en-GB" sz="3600" b="1" kern="100" dirty="0">
                <a:solidFill>
                  <a:srgbClr val="7030A0"/>
                </a:solidFill>
                <a:latin typeface="Aptos" panose="020B0004020202020204" pitchFamily="34" charset="0"/>
                <a:ea typeface="+mn-ea"/>
                <a:cs typeface="Times New Roman" panose="02020603050405020304" pitchFamily="18" charset="0"/>
              </a:rPr>
              <a:t>AI in Education: An Overview</a:t>
            </a:r>
            <a:endParaRPr kumimoji="0" lang="en-GB" sz="8000" b="0" i="0" u="none" strike="noStrike" kern="100" cap="none" spc="0" normalizeH="0" baseline="0" noProof="0" dirty="0">
              <a:ln>
                <a:noFill/>
              </a:ln>
              <a:solidFill>
                <a:srgbClr val="7030A0"/>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56700B0-77DB-31F8-0F1C-3E688D5D09D9}"/>
              </a:ext>
            </a:extLst>
          </p:cNvPr>
          <p:cNvPicPr>
            <a:picLocks noChangeAspect="1"/>
          </p:cNvPicPr>
          <p:nvPr/>
        </p:nvPicPr>
        <p:blipFill rotWithShape="1">
          <a:blip r:embed="rId3"/>
          <a:srcRect l="980" t="5048"/>
          <a:stretch/>
        </p:blipFill>
        <p:spPr>
          <a:xfrm>
            <a:off x="4037819" y="2070339"/>
            <a:ext cx="8154176" cy="4797794"/>
          </a:xfrm>
          <a:prstGeom prst="rect">
            <a:avLst/>
          </a:prstGeom>
          <a:effectLst>
            <a:softEdge rad="0"/>
          </a:effectLst>
        </p:spPr>
      </p:pic>
      <p:pic>
        <p:nvPicPr>
          <p:cNvPr id="5" name="Picture 4">
            <a:extLst>
              <a:ext uri="{FF2B5EF4-FFF2-40B4-BE49-F238E27FC236}">
                <a16:creationId xmlns:a16="http://schemas.microsoft.com/office/drawing/2014/main" id="{1044C6E9-8596-EFDE-0689-199F6AFF1AEE}"/>
              </a:ext>
            </a:extLst>
          </p:cNvPr>
          <p:cNvPicPr>
            <a:picLocks noChangeAspect="1"/>
          </p:cNvPicPr>
          <p:nvPr/>
        </p:nvPicPr>
        <p:blipFill>
          <a:blip r:embed="rId4"/>
          <a:stretch>
            <a:fillRect/>
          </a:stretch>
        </p:blipFill>
        <p:spPr>
          <a:xfrm>
            <a:off x="241540" y="2677211"/>
            <a:ext cx="3472173" cy="4170652"/>
          </a:xfrm>
          <a:prstGeom prst="rect">
            <a:avLst/>
          </a:prstGeom>
        </p:spPr>
      </p:pic>
      <p:sp>
        <p:nvSpPr>
          <p:cNvPr id="9" name="TextBox 8">
            <a:extLst>
              <a:ext uri="{FF2B5EF4-FFF2-40B4-BE49-F238E27FC236}">
                <a16:creationId xmlns:a16="http://schemas.microsoft.com/office/drawing/2014/main" id="{F12F193E-93F4-0A34-E630-5F5CE287EF3B}"/>
              </a:ext>
            </a:extLst>
          </p:cNvPr>
          <p:cNvSpPr txBox="1"/>
          <p:nvPr/>
        </p:nvSpPr>
        <p:spPr>
          <a:xfrm>
            <a:off x="9013387" y="6511287"/>
            <a:ext cx="3258002" cy="369332"/>
          </a:xfrm>
          <a:prstGeom prst="rect">
            <a:avLst/>
          </a:prstGeom>
          <a:noFill/>
        </p:spPr>
        <p:txBody>
          <a:bodyPr wrap="square" rtlCol="0">
            <a:spAutoFit/>
          </a:bodyPr>
          <a:lstStyle/>
          <a:p>
            <a:r>
              <a:rPr lang="en-GB" dirty="0">
                <a:solidFill>
                  <a:srgbClr val="FFFF00"/>
                </a:solidFill>
              </a:rPr>
              <a:t>Image: www.techrepublic.com </a:t>
            </a:r>
          </a:p>
        </p:txBody>
      </p:sp>
      <p:sp>
        <p:nvSpPr>
          <p:cNvPr id="13" name="TextBox 12">
            <a:extLst>
              <a:ext uri="{FF2B5EF4-FFF2-40B4-BE49-F238E27FC236}">
                <a16:creationId xmlns:a16="http://schemas.microsoft.com/office/drawing/2014/main" id="{96CE042E-606B-2216-9692-7BA779BCE0C1}"/>
              </a:ext>
            </a:extLst>
          </p:cNvPr>
          <p:cNvSpPr txBox="1"/>
          <p:nvPr/>
        </p:nvSpPr>
        <p:spPr>
          <a:xfrm>
            <a:off x="241530" y="2060659"/>
            <a:ext cx="2816767" cy="646331"/>
          </a:xfrm>
          <a:prstGeom prst="rect">
            <a:avLst/>
          </a:prstGeom>
          <a:noFill/>
        </p:spPr>
        <p:txBody>
          <a:bodyPr wrap="square" rtlCol="0">
            <a:spAutoFit/>
          </a:bodyPr>
          <a:lstStyle/>
          <a:p>
            <a:r>
              <a:rPr lang="en-GB" dirty="0">
                <a:solidFill>
                  <a:schemeClr val="bg1"/>
                </a:solidFill>
              </a:rPr>
              <a:t>Professor Ashok Goel: Georgia Tech</a:t>
            </a:r>
          </a:p>
        </p:txBody>
      </p:sp>
      <p:sp>
        <p:nvSpPr>
          <p:cNvPr id="14" name="TextBox 13">
            <a:extLst>
              <a:ext uri="{FF2B5EF4-FFF2-40B4-BE49-F238E27FC236}">
                <a16:creationId xmlns:a16="http://schemas.microsoft.com/office/drawing/2014/main" id="{D5E88F2B-B97D-4E4B-689B-4591FD485394}"/>
              </a:ext>
            </a:extLst>
          </p:cNvPr>
          <p:cNvSpPr txBox="1"/>
          <p:nvPr/>
        </p:nvSpPr>
        <p:spPr>
          <a:xfrm>
            <a:off x="4120714" y="2076483"/>
            <a:ext cx="8071281" cy="369332"/>
          </a:xfrm>
          <a:prstGeom prst="rect">
            <a:avLst/>
          </a:prstGeom>
          <a:noFill/>
        </p:spPr>
        <p:txBody>
          <a:bodyPr wrap="square" rtlCol="0">
            <a:spAutoFit/>
          </a:bodyPr>
          <a:lstStyle/>
          <a:p>
            <a:r>
              <a:rPr lang="en-GB" sz="1800" b="1" kern="100" dirty="0">
                <a:solidFill>
                  <a:srgbClr val="82D77C"/>
                </a:solidFill>
                <a:effectLst/>
                <a:latin typeface="Aptos" panose="020B0004020202020204" pitchFamily="34" charset="0"/>
                <a:ea typeface="Aptos" panose="020B0004020202020204" pitchFamily="34" charset="0"/>
                <a:cs typeface="Times New Roman" panose="02020603050405020304" pitchFamily="18" charset="0"/>
              </a:rPr>
              <a:t>Jill Watson is an innovative AI teaching assistant developed at Georgia Tech</a:t>
            </a:r>
            <a:endParaRPr lang="en-GB" b="1" dirty="0">
              <a:solidFill>
                <a:srgbClr val="82D77C"/>
              </a:solidFill>
            </a:endParaRPr>
          </a:p>
        </p:txBody>
      </p:sp>
    </p:spTree>
    <p:extLst>
      <p:ext uri="{BB962C8B-B14F-4D97-AF65-F5344CB8AC3E}">
        <p14:creationId xmlns:p14="http://schemas.microsoft.com/office/powerpoint/2010/main" val="2596355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409D16-0317-DD36-E26F-3A5E49982465}"/>
              </a:ext>
            </a:extLst>
          </p:cNvPr>
          <p:cNvPicPr>
            <a:picLocks noChangeAspect="1"/>
          </p:cNvPicPr>
          <p:nvPr/>
        </p:nvPicPr>
        <p:blipFill>
          <a:blip r:embed="rId3"/>
          <a:stretch>
            <a:fillRect/>
          </a:stretch>
        </p:blipFill>
        <p:spPr>
          <a:xfrm>
            <a:off x="1699846" y="2632037"/>
            <a:ext cx="8792308" cy="3359187"/>
          </a:xfrm>
          <a:prstGeom prst="rect">
            <a:avLst/>
          </a:prstGeom>
        </p:spPr>
      </p:pic>
      <p:sp>
        <p:nvSpPr>
          <p:cNvPr id="9" name="TextBox 8">
            <a:extLst>
              <a:ext uri="{FF2B5EF4-FFF2-40B4-BE49-F238E27FC236}">
                <a16:creationId xmlns:a16="http://schemas.microsoft.com/office/drawing/2014/main" id="{FDD4262B-BCD9-9A1A-1153-F064F0E4EAFB}"/>
              </a:ext>
            </a:extLst>
          </p:cNvPr>
          <p:cNvSpPr txBox="1"/>
          <p:nvPr/>
        </p:nvSpPr>
        <p:spPr>
          <a:xfrm>
            <a:off x="1175238" y="97281"/>
            <a:ext cx="9841525" cy="1384995"/>
          </a:xfrm>
          <a:prstGeom prst="rect">
            <a:avLst/>
          </a:prstGeom>
          <a:solidFill>
            <a:srgbClr val="A3DEEF"/>
          </a:solidFill>
        </p:spPr>
        <p:txBody>
          <a:bodyPr wrap="square" rtlCol="0">
            <a:spAutoFit/>
          </a:bodyPr>
          <a:lstStyle/>
          <a:p>
            <a:pPr algn="ctr"/>
            <a:r>
              <a:rPr lang="en-GB" sz="2800" b="1" dirty="0"/>
              <a:t>Very soon, we will have a lot of people asking this question: </a:t>
            </a:r>
          </a:p>
          <a:p>
            <a:pPr algn="ctr"/>
            <a:r>
              <a:rPr lang="en-GB" sz="2800" b="1" dirty="0"/>
              <a:t>Why are we sending our kids off to school? </a:t>
            </a:r>
          </a:p>
          <a:p>
            <a:pPr algn="ctr"/>
            <a:r>
              <a:rPr lang="en-GB" sz="2800" b="1" dirty="0">
                <a:solidFill>
                  <a:srgbClr val="F80B08"/>
                </a:solidFill>
              </a:rPr>
              <a:t>I'm waiting for the tipping point…</a:t>
            </a:r>
          </a:p>
        </p:txBody>
      </p:sp>
      <p:sp>
        <p:nvSpPr>
          <p:cNvPr id="11" name="TextBox 10">
            <a:extLst>
              <a:ext uri="{FF2B5EF4-FFF2-40B4-BE49-F238E27FC236}">
                <a16:creationId xmlns:a16="http://schemas.microsoft.com/office/drawing/2014/main" id="{81D688E8-DB26-947B-FB5A-4673DA8E7892}"/>
              </a:ext>
            </a:extLst>
          </p:cNvPr>
          <p:cNvSpPr txBox="1"/>
          <p:nvPr/>
        </p:nvSpPr>
        <p:spPr>
          <a:xfrm>
            <a:off x="1699846" y="6063962"/>
            <a:ext cx="8792308" cy="584775"/>
          </a:xfrm>
          <a:prstGeom prst="rect">
            <a:avLst/>
          </a:prstGeom>
          <a:solidFill>
            <a:srgbClr val="A3DEEF"/>
          </a:solidFill>
        </p:spPr>
        <p:txBody>
          <a:bodyPr wrap="square" rtlCol="0">
            <a:spAutoFit/>
          </a:bodyPr>
          <a:lstStyle/>
          <a:p>
            <a:r>
              <a:rPr lang="en-GB" sz="3200" b="1" dirty="0"/>
              <a:t>How will this affect Colleges and Universities? </a:t>
            </a:r>
          </a:p>
        </p:txBody>
      </p:sp>
      <p:sp>
        <p:nvSpPr>
          <p:cNvPr id="12" name="TextBox 11">
            <a:extLst>
              <a:ext uri="{FF2B5EF4-FFF2-40B4-BE49-F238E27FC236}">
                <a16:creationId xmlns:a16="http://schemas.microsoft.com/office/drawing/2014/main" id="{0EF3D398-9CEC-DB4E-C23F-875B9FA87C54}"/>
              </a:ext>
            </a:extLst>
          </p:cNvPr>
          <p:cNvSpPr txBox="1"/>
          <p:nvPr/>
        </p:nvSpPr>
        <p:spPr>
          <a:xfrm>
            <a:off x="1175238" y="1521520"/>
            <a:ext cx="9841524" cy="1477328"/>
          </a:xfrm>
          <a:prstGeom prst="rect">
            <a:avLst/>
          </a:prstGeom>
          <a:noFill/>
        </p:spPr>
        <p:txBody>
          <a:bodyPr wrap="square" rtlCol="0">
            <a:spAutoFit/>
          </a:bodyPr>
          <a:lstStyle/>
          <a:p>
            <a:r>
              <a:rPr lang="en-GB" dirty="0"/>
              <a:t>When their kids could be signed up with educational places like Synthesis, they can be socialised with sports clubs and art groups etc and have play dates with their friends. If there is bullying, they  move their kids to a different group 😊. If your child does not like football and prefers to swim, not an issue! Etc, etc, etc, etc, etc, etc, etc, The options for this is only going to increase as demand increases. </a:t>
            </a:r>
          </a:p>
        </p:txBody>
      </p:sp>
    </p:spTree>
    <p:extLst>
      <p:ext uri="{BB962C8B-B14F-4D97-AF65-F5344CB8AC3E}">
        <p14:creationId xmlns:p14="http://schemas.microsoft.com/office/powerpoint/2010/main" val="3296654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BED0111-B4C3-6EFA-908C-AD9B40162323}"/>
              </a:ext>
            </a:extLst>
          </p:cNvPr>
          <p:cNvSpPr txBox="1"/>
          <p:nvPr/>
        </p:nvSpPr>
        <p:spPr>
          <a:xfrm>
            <a:off x="1000897" y="710626"/>
            <a:ext cx="1487536" cy="2470685"/>
          </a:xfrm>
          <a:prstGeom prst="rect">
            <a:avLst/>
          </a:prstGeom>
          <a:solidFill>
            <a:srgbClr val="97D0DE"/>
          </a:solidFill>
        </p:spPr>
        <p:txBody>
          <a:bodyPr vert="horz" lIns="91440" tIns="45720" rIns="91440" bIns="45720" rtlCol="0" anchor="t">
            <a:normAutofit fontScale="85000" lnSpcReduction="10000"/>
          </a:bodyPr>
          <a:lstStyle/>
          <a:p>
            <a:pPr algn="r">
              <a:lnSpc>
                <a:spcPct val="90000"/>
              </a:lnSpc>
              <a:spcBef>
                <a:spcPct val="0"/>
              </a:spcBef>
              <a:spcAft>
                <a:spcPts val="600"/>
              </a:spcAft>
            </a:pPr>
            <a:r>
              <a:rPr lang="en-US" sz="4800" b="1" kern="1200" dirty="0">
                <a:solidFill>
                  <a:schemeClr val="tx1"/>
                </a:solidFill>
                <a:latin typeface="+mj-lt"/>
                <a:ea typeface="+mj-ea"/>
                <a:cs typeface="+mj-cs"/>
              </a:rPr>
              <a:t>The </a:t>
            </a:r>
          </a:p>
          <a:p>
            <a:pPr algn="r">
              <a:lnSpc>
                <a:spcPct val="90000"/>
              </a:lnSpc>
              <a:spcBef>
                <a:spcPct val="0"/>
              </a:spcBef>
              <a:spcAft>
                <a:spcPts val="600"/>
              </a:spcAft>
            </a:pPr>
            <a:r>
              <a:rPr lang="en-US" sz="4800" b="1" kern="1200" dirty="0">
                <a:solidFill>
                  <a:schemeClr val="tx1"/>
                </a:solidFill>
                <a:latin typeface="+mj-lt"/>
                <a:ea typeface="+mj-ea"/>
                <a:cs typeface="+mj-cs"/>
              </a:rPr>
              <a:t>next </a:t>
            </a:r>
          </a:p>
          <a:p>
            <a:pPr algn="r">
              <a:lnSpc>
                <a:spcPct val="90000"/>
              </a:lnSpc>
              <a:spcBef>
                <a:spcPct val="0"/>
              </a:spcBef>
              <a:spcAft>
                <a:spcPts val="600"/>
              </a:spcAft>
            </a:pPr>
            <a:r>
              <a:rPr lang="en-US" sz="4800" b="1" kern="1200" dirty="0">
                <a:solidFill>
                  <a:schemeClr val="tx1"/>
                </a:solidFill>
                <a:latin typeface="+mj-lt"/>
                <a:ea typeface="+mj-ea"/>
                <a:cs typeface="+mj-cs"/>
              </a:rPr>
              <a:t>big thing!</a:t>
            </a:r>
          </a:p>
        </p:txBody>
      </p:sp>
      <p:sp>
        <p:nvSpPr>
          <p:cNvPr id="10" name="TextBox 9">
            <a:extLst>
              <a:ext uri="{FF2B5EF4-FFF2-40B4-BE49-F238E27FC236}">
                <a16:creationId xmlns:a16="http://schemas.microsoft.com/office/drawing/2014/main" id="{B3B7CE1F-0BC0-1650-418C-5C20F429B6CD}"/>
              </a:ext>
            </a:extLst>
          </p:cNvPr>
          <p:cNvSpPr txBox="1"/>
          <p:nvPr/>
        </p:nvSpPr>
        <p:spPr>
          <a:xfrm>
            <a:off x="1000896" y="3160357"/>
            <a:ext cx="3719384" cy="1868843"/>
          </a:xfrm>
          <a:prstGeom prst="rect">
            <a:avLst/>
          </a:prstGeom>
          <a:solidFill>
            <a:srgbClr val="97D0DE"/>
          </a:solidFill>
        </p:spPr>
        <p:txBody>
          <a:bodyPr vert="horz" lIns="91440" tIns="45720" rIns="91440" bIns="45720" rtlCol="0" anchor="t">
            <a:noAutofit/>
          </a:bodyPr>
          <a:lstStyle/>
          <a:p>
            <a:pPr>
              <a:lnSpc>
                <a:spcPct val="90000"/>
              </a:lnSpc>
              <a:spcAft>
                <a:spcPts val="600"/>
              </a:spcAft>
            </a:pPr>
            <a:r>
              <a:rPr lang="en-US" sz="2000" b="1" dirty="0">
                <a:solidFill>
                  <a:schemeClr val="accent1">
                    <a:lumMod val="60000"/>
                    <a:lumOff val="40000"/>
                  </a:schemeClr>
                </a:solidFill>
              </a:rPr>
              <a:t>Gerd Leonhard </a:t>
            </a:r>
            <a:r>
              <a:rPr lang="en-US" sz="2000" dirty="0"/>
              <a:t>(German futurist and writer), thinks the next “Google”, the next big massive company to take over the world is going to be a </a:t>
            </a:r>
            <a:r>
              <a:rPr lang="en-US" sz="2000" b="1" dirty="0"/>
              <a:t>private education provider</a:t>
            </a:r>
            <a:r>
              <a:rPr lang="en-US" sz="2000" dirty="0"/>
              <a:t>. </a:t>
            </a:r>
          </a:p>
        </p:txBody>
      </p:sp>
      <p:sp>
        <p:nvSpPr>
          <p:cNvPr id="40" name="Rectangle 39">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AE7C2C6-AAEC-3E96-11CC-4A8997650FE7}"/>
              </a:ext>
            </a:extLst>
          </p:cNvPr>
          <p:cNvSpPr txBox="1"/>
          <p:nvPr/>
        </p:nvSpPr>
        <p:spPr>
          <a:xfrm>
            <a:off x="5239265" y="644391"/>
            <a:ext cx="6153666" cy="1938992"/>
          </a:xfrm>
          <a:prstGeom prst="rect">
            <a:avLst/>
          </a:prstGeom>
          <a:solidFill>
            <a:srgbClr val="97D0DE"/>
          </a:solidFill>
        </p:spPr>
        <p:txBody>
          <a:bodyPr wrap="square" rtlCol="0">
            <a:spAutoFit/>
          </a:bodyPr>
          <a:lstStyle/>
          <a:p>
            <a:pPr defTabSz="457200">
              <a:spcAft>
                <a:spcPts val="600"/>
              </a:spcAft>
            </a:pPr>
            <a:r>
              <a:rPr lang="en-GB" sz="2000" b="1" kern="1200" dirty="0">
                <a:solidFill>
                  <a:schemeClr val="accent1">
                    <a:lumMod val="60000"/>
                    <a:lumOff val="40000"/>
                  </a:schemeClr>
                </a:solidFill>
                <a:latin typeface="+mn-lt"/>
                <a:ea typeface="+mn-ea"/>
                <a:cs typeface="+mn-cs"/>
              </a:rPr>
              <a:t>Dan Fitzpatrick</a:t>
            </a:r>
            <a:r>
              <a:rPr lang="en-GB" sz="2000" kern="1200" dirty="0">
                <a:solidFill>
                  <a:schemeClr val="tx1"/>
                </a:solidFill>
                <a:latin typeface="+mn-lt"/>
                <a:ea typeface="+mn-ea"/>
                <a:cs typeface="+mn-cs"/>
              </a:rPr>
              <a:t>, is privy to see a lot of big tech developers in Silicon Valley are taking their kids out of mainstream school to put them onto courses like synthesis because they recognise that the skills, they are being taught there are not being taught in mainstream education.</a:t>
            </a:r>
            <a:endParaRPr lang="en-GB" sz="4000" dirty="0"/>
          </a:p>
        </p:txBody>
      </p:sp>
      <p:pic>
        <p:nvPicPr>
          <p:cNvPr id="12" name="Picture 11">
            <a:extLst>
              <a:ext uri="{FF2B5EF4-FFF2-40B4-BE49-F238E27FC236}">
                <a16:creationId xmlns:a16="http://schemas.microsoft.com/office/drawing/2014/main" id="{D8972091-E681-CA0E-F15E-5D97053771D2}"/>
              </a:ext>
            </a:extLst>
          </p:cNvPr>
          <p:cNvPicPr>
            <a:picLocks noChangeAspect="1"/>
          </p:cNvPicPr>
          <p:nvPr/>
        </p:nvPicPr>
        <p:blipFill>
          <a:blip r:embed="rId3"/>
          <a:stretch>
            <a:fillRect/>
          </a:stretch>
        </p:blipFill>
        <p:spPr>
          <a:xfrm>
            <a:off x="5256975" y="2698193"/>
            <a:ext cx="3719383" cy="2456195"/>
          </a:xfrm>
          <a:prstGeom prst="rect">
            <a:avLst/>
          </a:prstGeom>
        </p:spPr>
      </p:pic>
      <p:pic>
        <p:nvPicPr>
          <p:cNvPr id="14" name="Picture 13">
            <a:extLst>
              <a:ext uri="{FF2B5EF4-FFF2-40B4-BE49-F238E27FC236}">
                <a16:creationId xmlns:a16="http://schemas.microsoft.com/office/drawing/2014/main" id="{7EA1A8C5-B8A1-06A3-EFB4-DE55847119DA}"/>
              </a:ext>
            </a:extLst>
          </p:cNvPr>
          <p:cNvPicPr>
            <a:picLocks noChangeAspect="1"/>
          </p:cNvPicPr>
          <p:nvPr/>
        </p:nvPicPr>
        <p:blipFill>
          <a:blip r:embed="rId4"/>
          <a:stretch>
            <a:fillRect/>
          </a:stretch>
        </p:blipFill>
        <p:spPr>
          <a:xfrm>
            <a:off x="6436942" y="4970387"/>
            <a:ext cx="1550261" cy="973213"/>
          </a:xfrm>
          <a:prstGeom prst="rect">
            <a:avLst/>
          </a:prstGeom>
        </p:spPr>
      </p:pic>
      <p:sp>
        <p:nvSpPr>
          <p:cNvPr id="18" name="TextBox 17">
            <a:extLst>
              <a:ext uri="{FF2B5EF4-FFF2-40B4-BE49-F238E27FC236}">
                <a16:creationId xmlns:a16="http://schemas.microsoft.com/office/drawing/2014/main" id="{C1F2DC75-DB05-45BF-BD29-1D9DC085D229}"/>
              </a:ext>
            </a:extLst>
          </p:cNvPr>
          <p:cNvSpPr txBox="1"/>
          <p:nvPr/>
        </p:nvSpPr>
        <p:spPr>
          <a:xfrm>
            <a:off x="6656122" y="5943600"/>
            <a:ext cx="1111899" cy="200055"/>
          </a:xfrm>
          <a:prstGeom prst="rect">
            <a:avLst/>
          </a:prstGeom>
          <a:noFill/>
        </p:spPr>
        <p:txBody>
          <a:bodyPr wrap="square">
            <a:spAutoFit/>
          </a:bodyPr>
          <a:lstStyle/>
          <a:p>
            <a:pPr defTabSz="457200">
              <a:spcAft>
                <a:spcPts val="600"/>
              </a:spcAft>
            </a:pPr>
            <a:r>
              <a:rPr lang="en-GB" sz="700" kern="1200" dirty="0">
                <a:solidFill>
                  <a:schemeClr val="tx1"/>
                </a:solidFill>
                <a:latin typeface="+mn-lt"/>
                <a:ea typeface="+mn-ea"/>
                <a:cs typeface="+mn-cs"/>
              </a:rPr>
              <a:t>https://etonx.com/</a:t>
            </a:r>
            <a:endParaRPr lang="en-GB" sz="1400" dirty="0"/>
          </a:p>
        </p:txBody>
      </p:sp>
      <p:sp>
        <p:nvSpPr>
          <p:cNvPr id="20" name="TextBox 19">
            <a:extLst>
              <a:ext uri="{FF2B5EF4-FFF2-40B4-BE49-F238E27FC236}">
                <a16:creationId xmlns:a16="http://schemas.microsoft.com/office/drawing/2014/main" id="{364B7A68-6FFA-0EB8-6B00-BB7EC123A3DD}"/>
              </a:ext>
            </a:extLst>
          </p:cNvPr>
          <p:cNvSpPr txBox="1"/>
          <p:nvPr/>
        </p:nvSpPr>
        <p:spPr>
          <a:xfrm>
            <a:off x="-1" y="6219489"/>
            <a:ext cx="3459893" cy="200055"/>
          </a:xfrm>
          <a:prstGeom prst="rect">
            <a:avLst/>
          </a:prstGeom>
          <a:noFill/>
        </p:spPr>
        <p:txBody>
          <a:bodyPr wrap="square">
            <a:spAutoFit/>
          </a:bodyPr>
          <a:lstStyle/>
          <a:p>
            <a:pPr defTabSz="457200">
              <a:spcAft>
                <a:spcPts val="600"/>
              </a:spcAft>
            </a:pPr>
            <a:r>
              <a:rPr lang="en-GB" sz="700" kern="1200" dirty="0">
                <a:solidFill>
                  <a:srgbClr val="0F0F0F"/>
                </a:solidFill>
                <a:latin typeface="Roboto" panose="02000000000000000000" pitchFamily="2" charset="0"/>
                <a:ea typeface="+mn-ea"/>
                <a:cs typeface="+mn-cs"/>
              </a:rPr>
              <a:t>AI is going to change education forever. Are you ready for it? | Dan Fitzpatrick</a:t>
            </a:r>
            <a:endParaRPr lang="en-GB" sz="1200" i="0" dirty="0">
              <a:solidFill>
                <a:srgbClr val="0F0F0F"/>
              </a:solidFill>
              <a:effectLst/>
              <a:latin typeface="Roboto" panose="02000000000000000000" pitchFamily="2" charset="0"/>
            </a:endParaRPr>
          </a:p>
        </p:txBody>
      </p:sp>
      <p:pic>
        <p:nvPicPr>
          <p:cNvPr id="22" name="Picture 21">
            <a:extLst>
              <a:ext uri="{FF2B5EF4-FFF2-40B4-BE49-F238E27FC236}">
                <a16:creationId xmlns:a16="http://schemas.microsoft.com/office/drawing/2014/main" id="{4373A69B-ED1E-2B64-4C90-FC886546A3AF}"/>
              </a:ext>
            </a:extLst>
          </p:cNvPr>
          <p:cNvPicPr>
            <a:picLocks noChangeAspect="1"/>
          </p:cNvPicPr>
          <p:nvPr/>
        </p:nvPicPr>
        <p:blipFill>
          <a:blip r:embed="rId5"/>
          <a:stretch>
            <a:fillRect/>
          </a:stretch>
        </p:blipFill>
        <p:spPr>
          <a:xfrm>
            <a:off x="2488434" y="708002"/>
            <a:ext cx="2231845" cy="2452355"/>
          </a:xfrm>
          <a:prstGeom prst="rect">
            <a:avLst/>
          </a:prstGeom>
        </p:spPr>
      </p:pic>
      <p:sp>
        <p:nvSpPr>
          <p:cNvPr id="25" name="TextBox 24">
            <a:extLst>
              <a:ext uri="{FF2B5EF4-FFF2-40B4-BE49-F238E27FC236}">
                <a16:creationId xmlns:a16="http://schemas.microsoft.com/office/drawing/2014/main" id="{DE2A6BA7-B326-D7B7-D89D-47E67739CD2E}"/>
              </a:ext>
            </a:extLst>
          </p:cNvPr>
          <p:cNvSpPr txBox="1"/>
          <p:nvPr/>
        </p:nvSpPr>
        <p:spPr>
          <a:xfrm>
            <a:off x="9161086" y="2579001"/>
            <a:ext cx="2231845" cy="2512219"/>
          </a:xfrm>
          <a:prstGeom prst="rect">
            <a:avLst/>
          </a:prstGeom>
          <a:solidFill>
            <a:srgbClr val="97D0DE"/>
          </a:solidFill>
        </p:spPr>
        <p:txBody>
          <a:bodyPr wrap="square" rtlCol="0">
            <a:spAutoFit/>
          </a:bodyPr>
          <a:lstStyle/>
          <a:p>
            <a:endParaRPr lang="en-GB" dirty="0"/>
          </a:p>
        </p:txBody>
      </p:sp>
      <p:pic>
        <p:nvPicPr>
          <p:cNvPr id="26" name="Picture 25">
            <a:extLst>
              <a:ext uri="{FF2B5EF4-FFF2-40B4-BE49-F238E27FC236}">
                <a16:creationId xmlns:a16="http://schemas.microsoft.com/office/drawing/2014/main" id="{405A93AA-F4C7-1F60-B420-B9CB88823673}"/>
              </a:ext>
            </a:extLst>
          </p:cNvPr>
          <p:cNvPicPr>
            <a:picLocks noChangeAspect="1"/>
          </p:cNvPicPr>
          <p:nvPr/>
        </p:nvPicPr>
        <p:blipFill>
          <a:blip r:embed="rId6"/>
          <a:stretch>
            <a:fillRect/>
          </a:stretch>
        </p:blipFill>
        <p:spPr>
          <a:xfrm>
            <a:off x="9460543" y="2584952"/>
            <a:ext cx="1554615" cy="2237426"/>
          </a:xfrm>
          <a:prstGeom prst="rect">
            <a:avLst/>
          </a:prstGeom>
        </p:spPr>
      </p:pic>
    </p:spTree>
    <p:extLst>
      <p:ext uri="{BB962C8B-B14F-4D97-AF65-F5344CB8AC3E}">
        <p14:creationId xmlns:p14="http://schemas.microsoft.com/office/powerpoint/2010/main" val="779373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F59A28-0A71-9E63-838D-87ADA938DF83}"/>
              </a:ext>
            </a:extLst>
          </p:cNvPr>
          <p:cNvPicPr>
            <a:picLocks noChangeAspect="1"/>
          </p:cNvPicPr>
          <p:nvPr/>
        </p:nvPicPr>
        <p:blipFill rotWithShape="1">
          <a:blip r:embed="rId3"/>
          <a:srcRect t="4308"/>
          <a:stretch/>
        </p:blipFill>
        <p:spPr>
          <a:xfrm>
            <a:off x="752307" y="2120521"/>
            <a:ext cx="6521785" cy="4065347"/>
          </a:xfrm>
          <a:prstGeom prst="rect">
            <a:avLst/>
          </a:prstGeom>
        </p:spPr>
      </p:pic>
      <p:sp>
        <p:nvSpPr>
          <p:cNvPr id="10" name="Rectangle 1">
            <a:extLst>
              <a:ext uri="{FF2B5EF4-FFF2-40B4-BE49-F238E27FC236}">
                <a16:creationId xmlns:a16="http://schemas.microsoft.com/office/drawing/2014/main" id="{111EA547-ED99-E2AF-AD8D-A501DE015B2B}"/>
              </a:ext>
            </a:extLst>
          </p:cNvPr>
          <p:cNvSpPr>
            <a:spLocks noChangeArrowheads="1"/>
          </p:cNvSpPr>
          <p:nvPr/>
        </p:nvSpPr>
        <p:spPr bwMode="auto">
          <a:xfrm>
            <a:off x="152400" y="152400"/>
            <a:ext cx="7721600" cy="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800" b="0" i="0" u="none" strike="noStrike" cap="none" normalizeH="0" baseline="0">
                <a:ln>
                  <a:noFill/>
                </a:ln>
                <a:solidFill>
                  <a:srgbClr val="EEEEEE"/>
                </a:solidFill>
                <a:effectLst/>
                <a:latin typeface="YouTube Noto"/>
              </a:rPr>
            </a:br>
            <a:endParaRPr kumimoji="0" lang="en-US" altLang="en-US" sz="800" b="0" i="0" u="none" strike="noStrike" cap="none" normalizeH="0" baseline="0">
              <a:ln>
                <a:noFill/>
              </a:ln>
              <a:solidFill>
                <a:srgbClr val="EEEEEE"/>
              </a:solidFill>
              <a:effectLst/>
              <a:latin typeface="YouTube Not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3">
            <a:hlinkClick r:id="rId4"/>
            <a:extLst>
              <a:ext uri="{FF2B5EF4-FFF2-40B4-BE49-F238E27FC236}">
                <a16:creationId xmlns:a16="http://schemas.microsoft.com/office/drawing/2014/main" id="{3642B784-5C59-9C23-149F-7ED6695A19E5}"/>
              </a:ext>
            </a:extLst>
          </p:cNvPr>
          <p:cNvSpPr>
            <a:spLocks noChangeArrowheads="1"/>
          </p:cNvSpPr>
          <p:nvPr/>
        </p:nvSpPr>
        <p:spPr bwMode="auto">
          <a:xfrm>
            <a:off x="152400" y="152400"/>
            <a:ext cx="7721600" cy="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13" name="Rectangle 4">
            <a:hlinkClick r:id="rId5"/>
            <a:extLst>
              <a:ext uri="{FF2B5EF4-FFF2-40B4-BE49-F238E27FC236}">
                <a16:creationId xmlns:a16="http://schemas.microsoft.com/office/drawing/2014/main" id="{63AB8D0D-DE60-5F39-4DAE-C347E40187B9}"/>
              </a:ext>
            </a:extLst>
          </p:cNvPr>
          <p:cNvSpPr>
            <a:spLocks noChangeArrowheads="1"/>
          </p:cNvSpPr>
          <p:nvPr/>
        </p:nvSpPr>
        <p:spPr bwMode="auto">
          <a:xfrm>
            <a:off x="152400" y="152400"/>
            <a:ext cx="7721600" cy="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14" name="Rectangle 5">
            <a:hlinkClick r:id="rId6"/>
            <a:extLst>
              <a:ext uri="{FF2B5EF4-FFF2-40B4-BE49-F238E27FC236}">
                <a16:creationId xmlns:a16="http://schemas.microsoft.com/office/drawing/2014/main" id="{4D8BDC12-43AD-7053-2126-FC95B90AEFDD}"/>
              </a:ext>
            </a:extLst>
          </p:cNvPr>
          <p:cNvSpPr>
            <a:spLocks noChangeArrowheads="1"/>
          </p:cNvSpPr>
          <p:nvPr/>
        </p:nvSpPr>
        <p:spPr bwMode="auto">
          <a:xfrm>
            <a:off x="152400" y="152400"/>
            <a:ext cx="7721600" cy="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15" name="Rectangle 6">
            <a:hlinkClick r:id="rId7"/>
            <a:extLst>
              <a:ext uri="{FF2B5EF4-FFF2-40B4-BE49-F238E27FC236}">
                <a16:creationId xmlns:a16="http://schemas.microsoft.com/office/drawing/2014/main" id="{C37D1E31-2FE1-1025-9B8C-34AC2C5C0848}"/>
              </a:ext>
            </a:extLst>
          </p:cNvPr>
          <p:cNvSpPr>
            <a:spLocks noChangeArrowheads="1"/>
          </p:cNvSpPr>
          <p:nvPr/>
        </p:nvSpPr>
        <p:spPr bwMode="auto">
          <a:xfrm>
            <a:off x="152400" y="152400"/>
            <a:ext cx="7721600" cy="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16" name="Rectangle 7">
            <a:hlinkClick r:id="rId8" tooltip="Next (SHIFT+n)"/>
            <a:extLst>
              <a:ext uri="{FF2B5EF4-FFF2-40B4-BE49-F238E27FC236}">
                <a16:creationId xmlns:a16="http://schemas.microsoft.com/office/drawing/2014/main" id="{165E8DB6-F994-4D03-98A3-75EB07FDF416}"/>
              </a:ext>
            </a:extLst>
          </p:cNvPr>
          <p:cNvSpPr>
            <a:spLocks noChangeArrowheads="1"/>
          </p:cNvSpPr>
          <p:nvPr/>
        </p:nvSpPr>
        <p:spPr bwMode="auto">
          <a:xfrm>
            <a:off x="228600" y="152400"/>
            <a:ext cx="75692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18" name="TextBox 17">
            <a:extLst>
              <a:ext uri="{FF2B5EF4-FFF2-40B4-BE49-F238E27FC236}">
                <a16:creationId xmlns:a16="http://schemas.microsoft.com/office/drawing/2014/main" id="{4E685890-730F-8CDF-A9C7-D2D4EA47ADA2}"/>
              </a:ext>
            </a:extLst>
          </p:cNvPr>
          <p:cNvSpPr txBox="1"/>
          <p:nvPr/>
        </p:nvSpPr>
        <p:spPr>
          <a:xfrm>
            <a:off x="365438" y="721501"/>
            <a:ext cx="11461124" cy="1323439"/>
          </a:xfrm>
          <a:prstGeom prst="rect">
            <a:avLst/>
          </a:prstGeom>
          <a:noFill/>
        </p:spPr>
        <p:txBody>
          <a:bodyPr wrap="square" rtlCol="0">
            <a:spAutoFit/>
          </a:bodyPr>
          <a:lstStyle/>
          <a:p>
            <a:r>
              <a:rPr lang="en-GB" sz="3200" b="1" dirty="0"/>
              <a:t>Back in 1997, Gary Kasparov was beaten by Deep Blue, and he famously said, </a:t>
            </a:r>
            <a:r>
              <a:rPr lang="en-GB" sz="4800" b="1" dirty="0">
                <a:solidFill>
                  <a:srgbClr val="00B0F0"/>
                </a:solidFill>
              </a:rPr>
              <a:t>“Chess is over”</a:t>
            </a:r>
            <a:r>
              <a:rPr lang="en-GB" sz="3200" b="1" dirty="0"/>
              <a:t>.</a:t>
            </a:r>
            <a:r>
              <a:rPr lang="en-GB" sz="4800" b="1" dirty="0">
                <a:solidFill>
                  <a:srgbClr val="00B0F0"/>
                </a:solidFill>
              </a:rPr>
              <a:t> </a:t>
            </a:r>
            <a:r>
              <a:rPr lang="en-GB" sz="3200" b="1" dirty="0"/>
              <a:t>Is it though?</a:t>
            </a:r>
          </a:p>
        </p:txBody>
      </p:sp>
      <p:sp>
        <p:nvSpPr>
          <p:cNvPr id="20" name="TextBox 19">
            <a:extLst>
              <a:ext uri="{FF2B5EF4-FFF2-40B4-BE49-F238E27FC236}">
                <a16:creationId xmlns:a16="http://schemas.microsoft.com/office/drawing/2014/main" id="{18EE3C60-E083-B312-43EB-8621C3E2A9DA}"/>
              </a:ext>
            </a:extLst>
          </p:cNvPr>
          <p:cNvSpPr txBox="1"/>
          <p:nvPr/>
        </p:nvSpPr>
        <p:spPr>
          <a:xfrm>
            <a:off x="6232838" y="2291003"/>
            <a:ext cx="5100033" cy="3108543"/>
          </a:xfrm>
          <a:prstGeom prst="rect">
            <a:avLst/>
          </a:prstGeom>
          <a:noFill/>
        </p:spPr>
        <p:txBody>
          <a:bodyPr wrap="square" rtlCol="0">
            <a:spAutoFit/>
          </a:bodyPr>
          <a:lstStyle/>
          <a:p>
            <a:pPr algn="ctr"/>
            <a:r>
              <a:rPr lang="en-GB" sz="2800" dirty="0"/>
              <a:t>Chess has never been more popular than it is today. </a:t>
            </a:r>
          </a:p>
          <a:p>
            <a:endParaRPr lang="en-GB" sz="2800" dirty="0"/>
          </a:p>
          <a:p>
            <a:pPr algn="ctr"/>
            <a:r>
              <a:rPr lang="en-GB" sz="2800" dirty="0"/>
              <a:t>Because we still </a:t>
            </a:r>
            <a:r>
              <a:rPr lang="en-GB" sz="2800" b="1" dirty="0">
                <a:solidFill>
                  <a:schemeClr val="accent1">
                    <a:lumMod val="60000"/>
                    <a:lumOff val="40000"/>
                  </a:schemeClr>
                </a:solidFill>
              </a:rPr>
              <a:t>choose</a:t>
            </a:r>
            <a:r>
              <a:rPr lang="en-GB" sz="2800" dirty="0"/>
              <a:t> to play, we like the human interaction because human interaction is what makes us human. </a:t>
            </a:r>
          </a:p>
        </p:txBody>
      </p:sp>
    </p:spTree>
    <p:extLst>
      <p:ext uri="{BB962C8B-B14F-4D97-AF65-F5344CB8AC3E}">
        <p14:creationId xmlns:p14="http://schemas.microsoft.com/office/powerpoint/2010/main" val="717912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1A6CF3E-7994-7367-97D5-0E185A11F11D}"/>
              </a:ext>
            </a:extLst>
          </p:cNvPr>
          <p:cNvSpPr txBox="1"/>
          <p:nvPr/>
        </p:nvSpPr>
        <p:spPr>
          <a:xfrm>
            <a:off x="4411362" y="15240"/>
            <a:ext cx="7780618" cy="631531"/>
          </a:xfrm>
          <a:prstGeom prst="rect">
            <a:avLst/>
          </a:prstGeom>
          <a:solidFill>
            <a:srgbClr val="65A1A2"/>
          </a:solidFill>
        </p:spPr>
        <p:txBody>
          <a:bodyPr vert="horz" lIns="91440" tIns="45720" rIns="91440" bIns="45720" rtlCol="0" anchor="b">
            <a:normAutofit/>
          </a:bodyPr>
          <a:lstStyle/>
          <a:p>
            <a:pPr marL="0" marR="0" lvl="0" indent="0" algn="ctr" fontAlgn="auto">
              <a:lnSpc>
                <a:spcPct val="90000"/>
              </a:lnSpc>
              <a:spcBef>
                <a:spcPct val="0"/>
              </a:spcBef>
              <a:spcAft>
                <a:spcPts val="348"/>
              </a:spcAft>
              <a:buClrTx/>
              <a:buSzTx/>
              <a:tabLst/>
              <a:defRPr/>
            </a:pPr>
            <a:r>
              <a:rPr kumimoji="0" lang="en-US" sz="3200" b="1" i="0" u="none" strike="noStrike" cap="none" spc="0" normalizeH="0" baseline="0" noProof="0" dirty="0">
                <a:ln>
                  <a:noFill/>
                </a:ln>
                <a:effectLst/>
                <a:uLnTx/>
                <a:uFillTx/>
                <a:latin typeface="+mj-lt"/>
                <a:ea typeface="+mj-ea"/>
                <a:cs typeface="+mj-cs"/>
              </a:rPr>
              <a:t>AI-Powered Personalisation</a:t>
            </a:r>
            <a:r>
              <a:rPr lang="en-US" sz="3200" b="1" dirty="0">
                <a:latin typeface="+mj-lt"/>
                <a:ea typeface="+mj-ea"/>
                <a:cs typeface="+mj-cs"/>
              </a:rPr>
              <a:t>                                                 </a:t>
            </a:r>
            <a:endParaRPr kumimoji="0" lang="en-US" sz="3200" b="0" i="0" u="none" strike="noStrike" cap="none" spc="0" normalizeH="0" baseline="0" noProof="0" dirty="0">
              <a:ln>
                <a:noFill/>
              </a:ln>
              <a:effectLst/>
              <a:uLnTx/>
              <a:uFillTx/>
              <a:latin typeface="+mj-lt"/>
              <a:ea typeface="+mj-ea"/>
              <a:cs typeface="+mj-cs"/>
            </a:endParaRPr>
          </a:p>
        </p:txBody>
      </p:sp>
      <p:pic>
        <p:nvPicPr>
          <p:cNvPr id="5" name="Picture 4">
            <a:extLst>
              <a:ext uri="{FF2B5EF4-FFF2-40B4-BE49-F238E27FC236}">
                <a16:creationId xmlns:a16="http://schemas.microsoft.com/office/drawing/2014/main" id="{765CEA2A-FB56-A181-17AD-39163C832DDC}"/>
              </a:ext>
            </a:extLst>
          </p:cNvPr>
          <p:cNvPicPr>
            <a:picLocks noChangeAspect="1"/>
          </p:cNvPicPr>
          <p:nvPr/>
        </p:nvPicPr>
        <p:blipFill rotWithShape="1">
          <a:blip r:embed="rId3"/>
          <a:srcRect l="10275" t="1801" r="-1"/>
          <a:stretch/>
        </p:blipFill>
        <p:spPr>
          <a:xfrm>
            <a:off x="20" y="15241"/>
            <a:ext cx="4520492" cy="6842759"/>
          </a:xfrm>
          <a:prstGeom prst="rect">
            <a:avLst/>
          </a:prstGeom>
        </p:spPr>
      </p:pic>
      <p:grpSp>
        <p:nvGrpSpPr>
          <p:cNvPr id="27" name="Group 26">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28" name="Rectangle 27">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8" name="TextBox 9">
            <a:extLst>
              <a:ext uri="{FF2B5EF4-FFF2-40B4-BE49-F238E27FC236}">
                <a16:creationId xmlns:a16="http://schemas.microsoft.com/office/drawing/2014/main" id="{72155794-1702-2310-8E97-3CFDBCD178CA}"/>
              </a:ext>
            </a:extLst>
          </p:cNvPr>
          <p:cNvGraphicFramePr/>
          <p:nvPr>
            <p:extLst>
              <p:ext uri="{D42A27DB-BD31-4B8C-83A1-F6EECF244321}">
                <p14:modId xmlns:p14="http://schemas.microsoft.com/office/powerpoint/2010/main" val="2420143868"/>
              </p:ext>
            </p:extLst>
          </p:nvPr>
        </p:nvGraphicFramePr>
        <p:xfrm>
          <a:off x="4520512" y="662012"/>
          <a:ext cx="7671468" cy="61959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18100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 name="Online Media 17" title="Khanmigo is now available to the public (US only)| Personalized AI tutor &amp; teaching assistant">
            <a:hlinkClick r:id="" action="ppaction://media"/>
            <a:extLst>
              <a:ext uri="{FF2B5EF4-FFF2-40B4-BE49-F238E27FC236}">
                <a16:creationId xmlns:a16="http://schemas.microsoft.com/office/drawing/2014/main" id="{6E74663E-C16A-77BB-C8BC-0E6C912D0CCB}"/>
              </a:ext>
            </a:extLst>
          </p:cNvPr>
          <p:cNvPicPr>
            <a:picLocks noRot="1" noChangeAspect="1"/>
          </p:cNvPicPr>
          <p:nvPr>
            <a:videoFile r:link="rId1"/>
          </p:nvPr>
        </p:nvPicPr>
        <p:blipFill>
          <a:blip r:embed="rId3"/>
          <a:stretch>
            <a:fillRect/>
          </a:stretch>
        </p:blipFill>
        <p:spPr>
          <a:xfrm>
            <a:off x="1766314" y="710868"/>
            <a:ext cx="8656319" cy="4892480"/>
          </a:xfrm>
          <a:prstGeom prst="rect">
            <a:avLst/>
          </a:prstGeom>
        </p:spPr>
      </p:pic>
      <p:sp>
        <p:nvSpPr>
          <p:cNvPr id="20" name="TextBox 19">
            <a:extLst>
              <a:ext uri="{FF2B5EF4-FFF2-40B4-BE49-F238E27FC236}">
                <a16:creationId xmlns:a16="http://schemas.microsoft.com/office/drawing/2014/main" id="{42125619-F216-4266-D876-6C664AF17B76}"/>
              </a:ext>
            </a:extLst>
          </p:cNvPr>
          <p:cNvSpPr txBox="1"/>
          <p:nvPr/>
        </p:nvSpPr>
        <p:spPr>
          <a:xfrm>
            <a:off x="3668113" y="6260337"/>
            <a:ext cx="4852722" cy="579902"/>
          </a:xfrm>
          <a:prstGeom prst="rect">
            <a:avLst/>
          </a:prstGeom>
          <a:noFill/>
        </p:spPr>
        <p:txBody>
          <a:bodyPr wrap="square">
            <a:spAutoFit/>
          </a:bodyPr>
          <a:lstStyle/>
          <a:p>
            <a:pPr algn="ctr" defTabSz="804672">
              <a:spcAft>
                <a:spcPts val="600"/>
              </a:spcAft>
            </a:pPr>
            <a:r>
              <a:rPr lang="en-GB" sz="1584" b="1" kern="1200" dirty="0">
                <a:solidFill>
                  <a:srgbClr val="0F0F0F"/>
                </a:solidFill>
                <a:latin typeface="Roboto" panose="02000000000000000000" pitchFamily="2" charset="0"/>
                <a:ea typeface="+mn-ea"/>
                <a:cs typeface="+mn-cs"/>
              </a:rPr>
              <a:t>Khanmigo is now available to the public (US only)| Personalised AI tutor &amp; teaching assistant</a:t>
            </a:r>
            <a:endParaRPr lang="en-GB" b="1" i="0" dirty="0">
              <a:solidFill>
                <a:srgbClr val="0F0F0F"/>
              </a:solidFill>
              <a:effectLst/>
              <a:latin typeface="Roboto" panose="02000000000000000000" pitchFamily="2" charset="0"/>
            </a:endParaRPr>
          </a:p>
        </p:txBody>
      </p:sp>
      <p:sp>
        <p:nvSpPr>
          <p:cNvPr id="22" name="TextBox 21">
            <a:extLst>
              <a:ext uri="{FF2B5EF4-FFF2-40B4-BE49-F238E27FC236}">
                <a16:creationId xmlns:a16="http://schemas.microsoft.com/office/drawing/2014/main" id="{EB27B027-3DE6-6921-EFB7-A5C061F8DD05}"/>
              </a:ext>
            </a:extLst>
          </p:cNvPr>
          <p:cNvSpPr txBox="1"/>
          <p:nvPr/>
        </p:nvSpPr>
        <p:spPr>
          <a:xfrm>
            <a:off x="1766314" y="208278"/>
            <a:ext cx="8656319" cy="400110"/>
          </a:xfrm>
          <a:prstGeom prst="rect">
            <a:avLst/>
          </a:prstGeom>
          <a:solidFill>
            <a:schemeClr val="tx2">
              <a:lumMod val="10000"/>
              <a:lumOff val="90000"/>
            </a:schemeClr>
          </a:solidFill>
        </p:spPr>
        <p:txBody>
          <a:bodyPr wrap="square" rtlCol="0">
            <a:spAutoFit/>
          </a:bodyPr>
          <a:lstStyle/>
          <a:p>
            <a:pPr defTabSz="804672">
              <a:spcAft>
                <a:spcPts val="600"/>
              </a:spcAft>
            </a:pPr>
            <a:r>
              <a:rPr lang="en-GB" sz="2000" b="1" kern="1200" dirty="0">
                <a:solidFill>
                  <a:schemeClr val="tx1"/>
                </a:solidFill>
                <a:latin typeface="+mn-lt"/>
                <a:ea typeface="+mn-ea"/>
                <a:cs typeface="+mn-cs"/>
              </a:rPr>
              <a:t>                One step further – personal AI tutor  </a:t>
            </a:r>
            <a:endParaRPr lang="en-GB" sz="2800" b="1" dirty="0"/>
          </a:p>
        </p:txBody>
      </p:sp>
      <p:sp>
        <p:nvSpPr>
          <p:cNvPr id="2" name="TextBox 1">
            <a:extLst>
              <a:ext uri="{FF2B5EF4-FFF2-40B4-BE49-F238E27FC236}">
                <a16:creationId xmlns:a16="http://schemas.microsoft.com/office/drawing/2014/main" id="{769AE781-E1BE-5777-2FCB-88BB26E7D4BF}"/>
              </a:ext>
            </a:extLst>
          </p:cNvPr>
          <p:cNvSpPr txBox="1"/>
          <p:nvPr/>
        </p:nvSpPr>
        <p:spPr>
          <a:xfrm>
            <a:off x="11255686" y="6596390"/>
            <a:ext cx="1131293" cy="261610"/>
          </a:xfrm>
          <a:prstGeom prst="rect">
            <a:avLst/>
          </a:prstGeom>
          <a:noFill/>
        </p:spPr>
        <p:txBody>
          <a:bodyPr wrap="square" rtlCol="0">
            <a:spAutoFit/>
          </a:bodyPr>
          <a:lstStyle/>
          <a:p>
            <a:pPr algn="ctr" defTabSz="804672">
              <a:spcAft>
                <a:spcPts val="600"/>
              </a:spcAft>
            </a:pPr>
            <a:r>
              <a:rPr lang="en-GB" sz="1100" kern="1200" dirty="0">
                <a:solidFill>
                  <a:schemeClr val="tx1"/>
                </a:solidFill>
                <a:latin typeface="+mn-lt"/>
                <a:ea typeface="+mn-ea"/>
                <a:cs typeface="+mn-cs"/>
              </a:rPr>
              <a:t>Nov 2023</a:t>
            </a:r>
            <a:endParaRPr lang="en-GB" sz="1200" dirty="0"/>
          </a:p>
        </p:txBody>
      </p:sp>
      <p:pic>
        <p:nvPicPr>
          <p:cNvPr id="3" name="Picture 2">
            <a:extLst>
              <a:ext uri="{FF2B5EF4-FFF2-40B4-BE49-F238E27FC236}">
                <a16:creationId xmlns:a16="http://schemas.microsoft.com/office/drawing/2014/main" id="{CE0D0F05-D360-4561-D5EA-B40C1005CE6D}"/>
              </a:ext>
            </a:extLst>
          </p:cNvPr>
          <p:cNvPicPr>
            <a:picLocks noChangeAspect="1"/>
          </p:cNvPicPr>
          <p:nvPr/>
        </p:nvPicPr>
        <p:blipFill>
          <a:blip r:embed="rId4"/>
          <a:stretch>
            <a:fillRect/>
          </a:stretch>
        </p:blipFill>
        <p:spPr>
          <a:xfrm>
            <a:off x="7173300" y="202804"/>
            <a:ext cx="3249333" cy="400110"/>
          </a:xfrm>
          <a:prstGeom prst="rect">
            <a:avLst/>
          </a:prstGeom>
        </p:spPr>
      </p:pic>
    </p:spTree>
    <p:extLst>
      <p:ext uri="{BB962C8B-B14F-4D97-AF65-F5344CB8AC3E}">
        <p14:creationId xmlns:p14="http://schemas.microsoft.com/office/powerpoint/2010/main" val="2164981469"/>
      </p:ext>
    </p:extLst>
  </p:cSld>
  <p:clrMapOvr>
    <a:masterClrMapping/>
  </p:clrMapOvr>
  <mc:AlternateContent xmlns:mc="http://schemas.openxmlformats.org/markup-compatibility/2006" xmlns:p14="http://schemas.microsoft.com/office/powerpoint/2010/main">
    <mc:Choice Requires="p14">
      <p:transition spd="slow" p14:dur="2000" advTm="12027"/>
    </mc:Choice>
    <mc:Fallback xmlns="">
      <p:transition spd="slow" advTm="120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274ED72-0D24-1031-FB0F-A6A35E541A57}"/>
              </a:ext>
            </a:extLst>
          </p:cNvPr>
          <p:cNvSpPr txBox="1"/>
          <p:nvPr/>
        </p:nvSpPr>
        <p:spPr>
          <a:xfrm>
            <a:off x="176824" y="1843412"/>
            <a:ext cx="1654619" cy="150970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2800" b="1" i="0" dirty="0">
                <a:effectLst/>
                <a:latin typeface="+mj-lt"/>
                <a:ea typeface="+mj-ea"/>
                <a:cs typeface="+mj-cs"/>
              </a:rPr>
              <a:t>Up Learn Course Tour AQA</a:t>
            </a:r>
          </a:p>
        </p:txBody>
      </p:sp>
      <p:pic>
        <p:nvPicPr>
          <p:cNvPr id="7" name="Online Media 6" title="Up Learn Course Tour AQA Economics">
            <a:hlinkClick r:id="" action="ppaction://media"/>
            <a:extLst>
              <a:ext uri="{FF2B5EF4-FFF2-40B4-BE49-F238E27FC236}">
                <a16:creationId xmlns:a16="http://schemas.microsoft.com/office/drawing/2014/main" id="{D40CB266-4323-C471-D45B-DCE5C2924567}"/>
              </a:ext>
            </a:extLst>
          </p:cNvPr>
          <p:cNvPicPr>
            <a:picLocks noRot="1" noChangeAspect="1"/>
          </p:cNvPicPr>
          <p:nvPr>
            <a:videoFile r:link="rId1"/>
          </p:nvPr>
        </p:nvPicPr>
        <p:blipFill>
          <a:blip r:embed="rId3"/>
          <a:stretch>
            <a:fillRect/>
          </a:stretch>
        </p:blipFill>
        <p:spPr>
          <a:xfrm>
            <a:off x="2008268" y="635045"/>
            <a:ext cx="10183732" cy="5908317"/>
          </a:xfrm>
          <a:prstGeom prst="rect">
            <a:avLst/>
          </a:prstGeom>
        </p:spPr>
      </p:pic>
      <p:pic>
        <p:nvPicPr>
          <p:cNvPr id="11" name="Picture 10">
            <a:extLst>
              <a:ext uri="{FF2B5EF4-FFF2-40B4-BE49-F238E27FC236}">
                <a16:creationId xmlns:a16="http://schemas.microsoft.com/office/drawing/2014/main" id="{7ECF37D8-A25D-3361-E7D9-B4679B22B424}"/>
              </a:ext>
            </a:extLst>
          </p:cNvPr>
          <p:cNvPicPr>
            <a:picLocks noChangeAspect="1"/>
          </p:cNvPicPr>
          <p:nvPr/>
        </p:nvPicPr>
        <p:blipFill>
          <a:blip r:embed="rId4"/>
          <a:stretch>
            <a:fillRect/>
          </a:stretch>
        </p:blipFill>
        <p:spPr>
          <a:xfrm>
            <a:off x="0" y="635045"/>
            <a:ext cx="2008270" cy="835558"/>
          </a:xfrm>
          <a:prstGeom prst="rect">
            <a:avLst/>
          </a:prstGeom>
        </p:spPr>
      </p:pic>
      <p:cxnSp>
        <p:nvCxnSpPr>
          <p:cNvPr id="22" name="Straight Connector 21">
            <a:extLst>
              <a:ext uri="{FF2B5EF4-FFF2-40B4-BE49-F238E27FC236}">
                <a16:creationId xmlns:a16="http://schemas.microsoft.com/office/drawing/2014/main" id="{8C670C15-4E55-021E-79EA-BFCE4A460D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3609" y="4687537"/>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A173D03-C340-C992-D836-243A70A5F98D}"/>
              </a:ext>
            </a:extLst>
          </p:cNvPr>
          <p:cNvPicPr>
            <a:picLocks noChangeAspect="1"/>
          </p:cNvPicPr>
          <p:nvPr/>
        </p:nvPicPr>
        <p:blipFill>
          <a:blip r:embed="rId5"/>
          <a:stretch>
            <a:fillRect/>
          </a:stretch>
        </p:blipFill>
        <p:spPr>
          <a:xfrm>
            <a:off x="0" y="5135693"/>
            <a:ext cx="2008268" cy="1407671"/>
          </a:xfrm>
          <a:prstGeom prst="rect">
            <a:avLst/>
          </a:prstGeom>
        </p:spPr>
      </p:pic>
      <p:pic>
        <p:nvPicPr>
          <p:cNvPr id="15" name="Picture 14">
            <a:extLst>
              <a:ext uri="{FF2B5EF4-FFF2-40B4-BE49-F238E27FC236}">
                <a16:creationId xmlns:a16="http://schemas.microsoft.com/office/drawing/2014/main" id="{1BBF4417-9E83-BE76-5183-FCCE059BF7D3}"/>
              </a:ext>
            </a:extLst>
          </p:cNvPr>
          <p:cNvPicPr>
            <a:picLocks noChangeAspect="1"/>
          </p:cNvPicPr>
          <p:nvPr/>
        </p:nvPicPr>
        <p:blipFill>
          <a:blip r:embed="rId6"/>
          <a:stretch>
            <a:fillRect/>
          </a:stretch>
        </p:blipFill>
        <p:spPr>
          <a:xfrm>
            <a:off x="0" y="3590212"/>
            <a:ext cx="2008268" cy="1545481"/>
          </a:xfrm>
          <a:prstGeom prst="rect">
            <a:avLst/>
          </a:prstGeom>
        </p:spPr>
      </p:pic>
    </p:spTree>
    <p:extLst>
      <p:ext uri="{BB962C8B-B14F-4D97-AF65-F5344CB8AC3E}">
        <p14:creationId xmlns:p14="http://schemas.microsoft.com/office/powerpoint/2010/main" val="254138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D3A5B3F-A723-B425-C4FB-DCCF6980820E}"/>
              </a:ext>
            </a:extLst>
          </p:cNvPr>
          <p:cNvSpPr txBox="1"/>
          <p:nvPr/>
        </p:nvSpPr>
        <p:spPr>
          <a:xfrm>
            <a:off x="471550" y="736928"/>
            <a:ext cx="4368602" cy="1113138"/>
          </a:xfrm>
          <a:prstGeom prst="rect">
            <a:avLst/>
          </a:prstGeom>
        </p:spPr>
        <p:txBody>
          <a:bodyPr vert="horz" lIns="91440" tIns="45720" rIns="91440" bIns="45720" rtlCol="0" anchor="b">
            <a:normAutofit/>
          </a:bodyPr>
          <a:lstStyle/>
          <a:p>
            <a:pPr marL="0" marR="0" lvl="0" indent="0" algn="ctr" fontAlgn="auto">
              <a:lnSpc>
                <a:spcPct val="90000"/>
              </a:lnSpc>
              <a:spcBef>
                <a:spcPct val="0"/>
              </a:spcBef>
              <a:spcAft>
                <a:spcPts val="800"/>
              </a:spcAft>
              <a:buClrTx/>
              <a:buSzPts val="1000"/>
              <a:tabLst>
                <a:tab pos="457200" algn="l"/>
              </a:tabLst>
              <a:defRPr/>
            </a:pPr>
            <a:r>
              <a:rPr kumimoji="0" lang="en-US" sz="3400" b="1" i="0" u="none" strike="noStrike" cap="none" spc="0" normalizeH="0" baseline="0" noProof="0" dirty="0">
                <a:ln>
                  <a:noFill/>
                </a:ln>
                <a:effectLst/>
                <a:uLnTx/>
                <a:uFillTx/>
                <a:latin typeface="+mj-lt"/>
                <a:ea typeface="+mj-ea"/>
                <a:cs typeface="+mj-cs"/>
              </a:rPr>
              <a:t>Automated Grading Systems</a:t>
            </a:r>
            <a:endParaRPr kumimoji="0" lang="en-US" sz="3400" b="0" i="0" u="none" strike="noStrike" cap="none" spc="0" normalizeH="0" baseline="0" noProof="0" dirty="0">
              <a:ln>
                <a:noFill/>
              </a:ln>
              <a:effectLst/>
              <a:uLnTx/>
              <a:uFillTx/>
              <a:latin typeface="+mj-lt"/>
              <a:ea typeface="+mj-ea"/>
              <a:cs typeface="+mj-cs"/>
            </a:endParaRP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FB8523E-8EC1-BCCC-5284-0F62EB33896E}"/>
              </a:ext>
            </a:extLst>
          </p:cNvPr>
          <p:cNvSpPr txBox="1"/>
          <p:nvPr/>
        </p:nvSpPr>
        <p:spPr>
          <a:xfrm>
            <a:off x="0" y="2872898"/>
            <a:ext cx="5532895" cy="3985092"/>
          </a:xfrm>
          <a:prstGeom prst="rect">
            <a:avLst/>
          </a:prstGeom>
        </p:spPr>
        <p:txBody>
          <a:bodyPr vert="horz" lIns="91440" tIns="45720" rIns="91440" bIns="45720" rtlCol="0">
            <a:normAutofit fontScale="92500"/>
          </a:bodyPr>
          <a:lstStyle/>
          <a:p>
            <a:pPr>
              <a:lnSpc>
                <a:spcPct val="90000"/>
              </a:lnSpc>
              <a:spcAft>
                <a:spcPts val="600"/>
              </a:spcAft>
            </a:pPr>
            <a:r>
              <a:rPr lang="en-US" b="1" i="0" dirty="0">
                <a:effectLst/>
              </a:rPr>
              <a:t>Content Understanding</a:t>
            </a:r>
            <a:r>
              <a:rPr lang="en-US" b="0" i="0" dirty="0">
                <a:effectLst/>
              </a:rPr>
              <a:t>: AI examines text for key concepts and phrases as per the grading rubric.</a:t>
            </a:r>
          </a:p>
          <a:p>
            <a:pPr>
              <a:lnSpc>
                <a:spcPct val="90000"/>
              </a:lnSpc>
              <a:spcAft>
                <a:spcPts val="600"/>
              </a:spcAft>
            </a:pPr>
            <a:r>
              <a:rPr lang="en-US" b="1" i="0" dirty="0">
                <a:effectLst/>
              </a:rPr>
              <a:t>Semantic Analysis</a:t>
            </a:r>
            <a:r>
              <a:rPr lang="en-US" b="0" i="0" dirty="0">
                <a:effectLst/>
              </a:rPr>
              <a:t>: It evaluates the context and correct use of language in a student's answer.</a:t>
            </a:r>
          </a:p>
          <a:p>
            <a:pPr>
              <a:lnSpc>
                <a:spcPct val="90000"/>
              </a:lnSpc>
              <a:spcAft>
                <a:spcPts val="600"/>
              </a:spcAft>
            </a:pPr>
            <a:r>
              <a:rPr lang="en-US" b="1" i="0" dirty="0">
                <a:effectLst/>
              </a:rPr>
              <a:t>Style and Structure</a:t>
            </a:r>
            <a:r>
              <a:rPr lang="en-US" b="0" i="0" dirty="0">
                <a:effectLst/>
              </a:rPr>
              <a:t>: AI assesses writing quality, including grammar and sentence construction.</a:t>
            </a:r>
          </a:p>
          <a:p>
            <a:pPr>
              <a:lnSpc>
                <a:spcPct val="90000"/>
              </a:lnSpc>
              <a:spcAft>
                <a:spcPts val="600"/>
              </a:spcAft>
            </a:pPr>
            <a:r>
              <a:rPr lang="en-US" b="1" i="0" dirty="0">
                <a:effectLst/>
              </a:rPr>
              <a:t>Machine Learning</a:t>
            </a:r>
            <a:r>
              <a:rPr lang="en-US" b="0" i="0" dirty="0">
                <a:effectLst/>
              </a:rPr>
              <a:t>: AI systems improve their grading accuracy over time by learning from a large pool of graded responses and teacher feedback.</a:t>
            </a:r>
          </a:p>
          <a:p>
            <a:pPr>
              <a:lnSpc>
                <a:spcPct val="90000"/>
              </a:lnSpc>
              <a:spcAft>
                <a:spcPts val="600"/>
              </a:spcAft>
            </a:pPr>
            <a:r>
              <a:rPr lang="en-US" b="1" i="0" dirty="0">
                <a:effectLst/>
              </a:rPr>
              <a:t>Feedback Generation</a:t>
            </a:r>
            <a:r>
              <a:rPr lang="en-US" b="0" i="0" dirty="0">
                <a:effectLst/>
              </a:rPr>
              <a:t>: AI provides feedback, highlighting strengths and suggesting areas for improvement.</a:t>
            </a:r>
          </a:p>
          <a:p>
            <a:pPr>
              <a:lnSpc>
                <a:spcPct val="90000"/>
              </a:lnSpc>
              <a:spcAft>
                <a:spcPts val="600"/>
              </a:spcAft>
            </a:pPr>
            <a:r>
              <a:rPr lang="en-US" b="1" i="0" dirty="0">
                <a:effectLst/>
              </a:rPr>
              <a:t>Human Involvement</a:t>
            </a:r>
            <a:r>
              <a:rPr lang="en-US" b="0" i="0" dirty="0">
                <a:effectLst/>
              </a:rPr>
              <a:t>: Initial setup by educators is necessary for AI systems to learn grading criteria, and human review is often needed to ensure nuanced assessment.</a:t>
            </a:r>
          </a:p>
        </p:txBody>
      </p:sp>
      <p:pic>
        <p:nvPicPr>
          <p:cNvPr id="4" name="Picture 3">
            <a:extLst>
              <a:ext uri="{FF2B5EF4-FFF2-40B4-BE49-F238E27FC236}">
                <a16:creationId xmlns:a16="http://schemas.microsoft.com/office/drawing/2014/main" id="{93733103-90C0-D993-1D0A-4015B7902D01}"/>
              </a:ext>
            </a:extLst>
          </p:cNvPr>
          <p:cNvPicPr>
            <a:picLocks noChangeAspect="1"/>
          </p:cNvPicPr>
          <p:nvPr/>
        </p:nvPicPr>
        <p:blipFill rotWithShape="1">
          <a:blip r:embed="rId3"/>
          <a:srcRect l="24795" r="1978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20139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D73CD5-73EF-E28F-0DEE-EAFF4DB3D401}"/>
              </a:ext>
            </a:extLst>
          </p:cNvPr>
          <p:cNvSpPr txBox="1"/>
          <p:nvPr/>
        </p:nvSpPr>
        <p:spPr>
          <a:xfrm>
            <a:off x="0" y="0"/>
            <a:ext cx="12192000" cy="830997"/>
          </a:xfrm>
          <a:prstGeom prst="rect">
            <a:avLst/>
          </a:prstGeom>
          <a:solidFill>
            <a:schemeClr val="accent5">
              <a:lumMod val="20000"/>
              <a:lumOff val="80000"/>
            </a:schemeClr>
          </a:solidFill>
        </p:spPr>
        <p:txBody>
          <a:bodyPr wrap="square" rtlCol="0">
            <a:spAutoFit/>
          </a:bodyPr>
          <a:lstStyle/>
          <a:p>
            <a:pPr algn="ctr"/>
            <a:endParaRPr lang="en-GB" sz="600" b="1" dirty="0"/>
          </a:p>
          <a:p>
            <a:pPr algn="ctr"/>
            <a:r>
              <a:rPr lang="en-GB" sz="2000" b="1" dirty="0"/>
              <a:t>Comparing Marking Reports</a:t>
            </a:r>
          </a:p>
          <a:p>
            <a:pPr algn="ctr"/>
            <a:endParaRPr lang="en-GB" sz="2000" b="1" dirty="0"/>
          </a:p>
          <a:p>
            <a:pPr algn="ctr"/>
            <a:endParaRPr lang="en-GB" sz="200" b="1" dirty="0"/>
          </a:p>
        </p:txBody>
      </p:sp>
      <p:sp>
        <p:nvSpPr>
          <p:cNvPr id="4" name="TextBox 3">
            <a:extLst>
              <a:ext uri="{FF2B5EF4-FFF2-40B4-BE49-F238E27FC236}">
                <a16:creationId xmlns:a16="http://schemas.microsoft.com/office/drawing/2014/main" id="{18A55914-B2C9-0446-C434-E4C52CE18047}"/>
              </a:ext>
            </a:extLst>
          </p:cNvPr>
          <p:cNvSpPr txBox="1"/>
          <p:nvPr/>
        </p:nvSpPr>
        <p:spPr>
          <a:xfrm>
            <a:off x="0" y="1761652"/>
            <a:ext cx="6096000" cy="1323439"/>
          </a:xfrm>
          <a:prstGeom prst="rect">
            <a:avLst/>
          </a:prstGeom>
          <a:solidFill>
            <a:schemeClr val="accent4">
              <a:lumMod val="20000"/>
              <a:lumOff val="80000"/>
            </a:schemeClr>
          </a:solidFill>
        </p:spPr>
        <p:txBody>
          <a:bodyPr wrap="square" rtlCol="0">
            <a:spAutoFit/>
          </a:bodyPr>
          <a:lstStyle/>
          <a:p>
            <a:r>
              <a:rPr lang="en-GB" sz="1600" b="1" dirty="0"/>
              <a:t>I prompted ChatGPT</a:t>
            </a:r>
          </a:p>
          <a:p>
            <a:r>
              <a:rPr lang="en-GB" sz="1600" dirty="0"/>
              <a:t>Please grade this report with the marking scheme and show how many marks you have given to each section (note the report and marking scheme combined was too much so I had to split it up).</a:t>
            </a:r>
          </a:p>
          <a:p>
            <a:r>
              <a:rPr lang="en-GB" sz="1600" dirty="0"/>
              <a:t> </a:t>
            </a:r>
            <a:endParaRPr lang="en-GB" dirty="0"/>
          </a:p>
        </p:txBody>
      </p:sp>
      <p:sp>
        <p:nvSpPr>
          <p:cNvPr id="2" name="TextBox 1">
            <a:extLst>
              <a:ext uri="{FF2B5EF4-FFF2-40B4-BE49-F238E27FC236}">
                <a16:creationId xmlns:a16="http://schemas.microsoft.com/office/drawing/2014/main" id="{50258CDC-CDC2-5F7E-FC35-F675A2D7BB2C}"/>
              </a:ext>
            </a:extLst>
          </p:cNvPr>
          <p:cNvSpPr txBox="1"/>
          <p:nvPr/>
        </p:nvSpPr>
        <p:spPr>
          <a:xfrm>
            <a:off x="-3" y="2946691"/>
            <a:ext cx="6095999" cy="3918428"/>
          </a:xfrm>
          <a:prstGeom prst="rect">
            <a:avLst/>
          </a:prstGeom>
          <a:solidFill>
            <a:srgbClr val="1699AE"/>
          </a:solidFill>
        </p:spPr>
        <p:txBody>
          <a:bodyPr wrap="square" rtlCol="0">
            <a:spAutoFit/>
          </a:bodyPr>
          <a:lstStyle/>
          <a:p>
            <a:endParaRPr lang="en-GB" dirty="0"/>
          </a:p>
        </p:txBody>
      </p:sp>
      <p:sp>
        <p:nvSpPr>
          <p:cNvPr id="5" name="TextBox 4">
            <a:extLst>
              <a:ext uri="{FF2B5EF4-FFF2-40B4-BE49-F238E27FC236}">
                <a16:creationId xmlns:a16="http://schemas.microsoft.com/office/drawing/2014/main" id="{5621A0C1-1B8E-64A2-4700-002B9460A9D6}"/>
              </a:ext>
            </a:extLst>
          </p:cNvPr>
          <p:cNvSpPr txBox="1"/>
          <p:nvPr/>
        </p:nvSpPr>
        <p:spPr>
          <a:xfrm>
            <a:off x="475501" y="3772910"/>
            <a:ext cx="5238044" cy="2585323"/>
          </a:xfrm>
          <a:prstGeom prst="rect">
            <a:avLst/>
          </a:prstGeom>
          <a:noFill/>
        </p:spPr>
        <p:txBody>
          <a:bodyPr wrap="square" rtlCol="0">
            <a:spAutoFit/>
          </a:bodyPr>
          <a:lstStyle/>
          <a:p>
            <a:r>
              <a:rPr lang="en-GB" dirty="0">
                <a:solidFill>
                  <a:schemeClr val="bg1"/>
                </a:solidFill>
              </a:rPr>
              <a:t>3) Andrew is keen to discuss his vision of the marketing focus with you at a later meeting. Provide some critical analysis around marketing processes that could be employed within the organisation, to help aid in the expansion of the firm. This would be particularly relevant from you given your experience of manufacturing products, rather than his experience of marketing services.</a:t>
            </a:r>
          </a:p>
          <a:p>
            <a:r>
              <a:rPr lang="en-GB" dirty="0">
                <a:solidFill>
                  <a:schemeClr val="bg1"/>
                </a:solidFill>
              </a:rPr>
              <a:t>(15 marks available)</a:t>
            </a:r>
          </a:p>
        </p:txBody>
      </p:sp>
      <p:sp>
        <p:nvSpPr>
          <p:cNvPr id="12" name="TextBox 11">
            <a:extLst>
              <a:ext uri="{FF2B5EF4-FFF2-40B4-BE49-F238E27FC236}">
                <a16:creationId xmlns:a16="http://schemas.microsoft.com/office/drawing/2014/main" id="{EBC1A4C6-DD10-6FEE-6BFE-7DE425D8FF4E}"/>
              </a:ext>
            </a:extLst>
          </p:cNvPr>
          <p:cNvSpPr txBox="1"/>
          <p:nvPr/>
        </p:nvSpPr>
        <p:spPr>
          <a:xfrm>
            <a:off x="1359209" y="3309345"/>
            <a:ext cx="3470628" cy="369332"/>
          </a:xfrm>
          <a:prstGeom prst="rect">
            <a:avLst/>
          </a:prstGeom>
          <a:noFill/>
        </p:spPr>
        <p:txBody>
          <a:bodyPr wrap="square" rtlCol="0">
            <a:spAutoFit/>
          </a:bodyPr>
          <a:lstStyle/>
          <a:p>
            <a:r>
              <a:rPr lang="en-GB" b="1" dirty="0">
                <a:solidFill>
                  <a:schemeClr val="bg1"/>
                </a:solidFill>
              </a:rPr>
              <a:t>One of the reports questions</a:t>
            </a:r>
          </a:p>
        </p:txBody>
      </p:sp>
      <p:sp>
        <p:nvSpPr>
          <p:cNvPr id="13" name="TextBox 12">
            <a:extLst>
              <a:ext uri="{FF2B5EF4-FFF2-40B4-BE49-F238E27FC236}">
                <a16:creationId xmlns:a16="http://schemas.microsoft.com/office/drawing/2014/main" id="{9F603559-A4C5-71D2-99AE-485EAB1D9804}"/>
              </a:ext>
            </a:extLst>
          </p:cNvPr>
          <p:cNvSpPr txBox="1"/>
          <p:nvPr/>
        </p:nvSpPr>
        <p:spPr>
          <a:xfrm>
            <a:off x="-1" y="591894"/>
            <a:ext cx="6096000" cy="1200329"/>
          </a:xfrm>
          <a:prstGeom prst="rect">
            <a:avLst/>
          </a:prstGeom>
          <a:solidFill>
            <a:schemeClr val="accent4">
              <a:lumMod val="20000"/>
              <a:lumOff val="80000"/>
            </a:schemeClr>
          </a:solidFill>
        </p:spPr>
        <p:txBody>
          <a:bodyPr wrap="square" rtlCol="0">
            <a:spAutoFit/>
          </a:bodyPr>
          <a:lstStyle/>
          <a:p>
            <a:r>
              <a:rPr lang="en-GB" sz="1800" b="1" dirty="0"/>
              <a:t>Firstly, </a:t>
            </a:r>
            <a:r>
              <a:rPr lang="en-GB" sz="1800" dirty="0"/>
              <a:t>I deleted anything that could identify the student before I imputed the report into the Chatbot as per UHI inverness AI regulations. </a:t>
            </a:r>
          </a:p>
          <a:p>
            <a:endParaRPr lang="en-GB" sz="1800" dirty="0"/>
          </a:p>
        </p:txBody>
      </p:sp>
      <p:sp>
        <p:nvSpPr>
          <p:cNvPr id="14" name="TextBox 13">
            <a:extLst>
              <a:ext uri="{FF2B5EF4-FFF2-40B4-BE49-F238E27FC236}">
                <a16:creationId xmlns:a16="http://schemas.microsoft.com/office/drawing/2014/main" id="{66222931-E16F-9372-2A9D-1D1B3CF3A822}"/>
              </a:ext>
            </a:extLst>
          </p:cNvPr>
          <p:cNvSpPr txBox="1"/>
          <p:nvPr/>
        </p:nvSpPr>
        <p:spPr>
          <a:xfrm>
            <a:off x="6095999" y="591894"/>
            <a:ext cx="6095999" cy="6266106"/>
          </a:xfrm>
          <a:prstGeom prst="rect">
            <a:avLst/>
          </a:prstGeom>
          <a:solidFill>
            <a:schemeClr val="accent6">
              <a:lumMod val="20000"/>
              <a:lumOff val="80000"/>
            </a:schemeClr>
          </a:solidFill>
        </p:spPr>
        <p:txBody>
          <a:bodyPr wrap="square" rtlCol="0">
            <a:spAutoFit/>
          </a:bodyPr>
          <a:lstStyle/>
          <a:p>
            <a:endParaRPr lang="en-GB" dirty="0"/>
          </a:p>
        </p:txBody>
      </p:sp>
      <p:sp>
        <p:nvSpPr>
          <p:cNvPr id="16" name="TextBox 15">
            <a:extLst>
              <a:ext uri="{FF2B5EF4-FFF2-40B4-BE49-F238E27FC236}">
                <a16:creationId xmlns:a16="http://schemas.microsoft.com/office/drawing/2014/main" id="{08D78875-4F33-3275-30D8-CD404058B2B7}"/>
              </a:ext>
            </a:extLst>
          </p:cNvPr>
          <p:cNvSpPr txBox="1"/>
          <p:nvPr/>
        </p:nvSpPr>
        <p:spPr>
          <a:xfrm>
            <a:off x="7254872" y="591894"/>
            <a:ext cx="3778250" cy="369332"/>
          </a:xfrm>
          <a:prstGeom prst="rect">
            <a:avLst/>
          </a:prstGeom>
          <a:noFill/>
        </p:spPr>
        <p:txBody>
          <a:bodyPr wrap="square" rtlCol="0">
            <a:spAutoFit/>
          </a:bodyPr>
          <a:lstStyle/>
          <a:p>
            <a:r>
              <a:rPr lang="en-GB" b="1" dirty="0"/>
              <a:t>Marking guide for that question</a:t>
            </a:r>
          </a:p>
        </p:txBody>
      </p:sp>
      <p:pic>
        <p:nvPicPr>
          <p:cNvPr id="19" name="Picture 18">
            <a:extLst>
              <a:ext uri="{FF2B5EF4-FFF2-40B4-BE49-F238E27FC236}">
                <a16:creationId xmlns:a16="http://schemas.microsoft.com/office/drawing/2014/main" id="{636D9ABB-02AB-CF36-F081-812BC579395E}"/>
              </a:ext>
            </a:extLst>
          </p:cNvPr>
          <p:cNvPicPr>
            <a:picLocks noChangeAspect="1"/>
          </p:cNvPicPr>
          <p:nvPr/>
        </p:nvPicPr>
        <p:blipFill>
          <a:blip r:embed="rId2"/>
          <a:stretch>
            <a:fillRect/>
          </a:stretch>
        </p:blipFill>
        <p:spPr>
          <a:xfrm>
            <a:off x="6095998" y="968345"/>
            <a:ext cx="6189046" cy="5889655"/>
          </a:xfrm>
          <a:prstGeom prst="rect">
            <a:avLst/>
          </a:prstGeom>
        </p:spPr>
      </p:pic>
    </p:spTree>
    <p:extLst>
      <p:ext uri="{BB962C8B-B14F-4D97-AF65-F5344CB8AC3E}">
        <p14:creationId xmlns:p14="http://schemas.microsoft.com/office/powerpoint/2010/main" val="2004653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252BD0-6B4A-11F9-FBD0-1B452671ED52}"/>
              </a:ext>
            </a:extLst>
          </p:cNvPr>
          <p:cNvSpPr txBox="1"/>
          <p:nvPr/>
        </p:nvSpPr>
        <p:spPr>
          <a:xfrm>
            <a:off x="10947400" y="0"/>
            <a:ext cx="1130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Results</a:t>
            </a:r>
          </a:p>
        </p:txBody>
      </p:sp>
      <p:sp>
        <p:nvSpPr>
          <p:cNvPr id="9" name="TextBox 8">
            <a:extLst>
              <a:ext uri="{FF2B5EF4-FFF2-40B4-BE49-F238E27FC236}">
                <a16:creationId xmlns:a16="http://schemas.microsoft.com/office/drawing/2014/main" id="{5B3F94FC-9D1D-9DB1-32A1-D2EBE4518D78}"/>
              </a:ext>
            </a:extLst>
          </p:cNvPr>
          <p:cNvSpPr txBox="1"/>
          <p:nvPr/>
        </p:nvSpPr>
        <p:spPr>
          <a:xfrm>
            <a:off x="14368" y="183757"/>
            <a:ext cx="8307092" cy="67403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will provide a general evaluation of the report based on the provided marking guide. Please note that I don't have access to specific word counts or pre-seen material.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Analysis of the 4th Industrial Revolution and Digital Competencies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20/20</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report provides a comprehensive analysis of the 4th Industrial Revolution, discussing how emerging technologies like IoT, AI, and data analytics can impact the organization. It also considers the benefits of digital adoption and the potential challenges associated with new technologies. The report covers a wide range of relevant topics and technologies, demonstrating a deep understanding of the subject matter.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Critical Evaluation of Operations and Integration with Finance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18/20</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report discusses the merits and potential pitfalls of applying Porter's value chain, supply chain management, inventory management, and quality management theory to support the expansion of operations. It also touches upon sustainability issues and process technology. However, it could benefit from more specific examples or case studies related to the manufacturing industry.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Critical Analysis of Marketing Processes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13/15</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report discusses various marketing processes, including market segmentation, market research, the marketing mix, digital marketing, and the use of social media. It provides a good overview of marketing strategies that can aid in the expansion of the firm. However, it could offer more specific insights into how these strategies can be applied within the manufacturing sector.</a:t>
            </a:r>
          </a:p>
        </p:txBody>
      </p:sp>
      <p:sp>
        <p:nvSpPr>
          <p:cNvPr id="11" name="TextBox 10">
            <a:extLst>
              <a:ext uri="{FF2B5EF4-FFF2-40B4-BE49-F238E27FC236}">
                <a16:creationId xmlns:a16="http://schemas.microsoft.com/office/drawing/2014/main" id="{BE6C88C6-A412-C5E5-6F65-9D56293CA58C}"/>
              </a:ext>
            </a:extLst>
          </p:cNvPr>
          <p:cNvSpPr txBox="1"/>
          <p:nvPr/>
        </p:nvSpPr>
        <p:spPr>
          <a:xfrm>
            <a:off x="7815828" y="1355637"/>
            <a:ext cx="838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alibri" panose="020F0502020204030204"/>
                <a:ea typeface="+mn-ea"/>
                <a:cs typeface="+mn-cs"/>
              </a:rPr>
              <a:t>18/20</a:t>
            </a:r>
          </a:p>
        </p:txBody>
      </p:sp>
      <p:sp>
        <p:nvSpPr>
          <p:cNvPr id="12" name="TextBox 11">
            <a:extLst>
              <a:ext uri="{FF2B5EF4-FFF2-40B4-BE49-F238E27FC236}">
                <a16:creationId xmlns:a16="http://schemas.microsoft.com/office/drawing/2014/main" id="{D36DD5E6-CAE9-5AAC-7175-9A103DB05CE5}"/>
              </a:ext>
            </a:extLst>
          </p:cNvPr>
          <p:cNvSpPr txBox="1"/>
          <p:nvPr/>
        </p:nvSpPr>
        <p:spPr>
          <a:xfrm>
            <a:off x="7765028" y="3264387"/>
            <a:ext cx="9398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alibri" panose="020F0502020204030204"/>
                <a:ea typeface="+mn-ea"/>
                <a:cs typeface="+mn-cs"/>
              </a:rPr>
              <a:t>18/20</a:t>
            </a:r>
          </a:p>
        </p:txBody>
      </p:sp>
      <p:sp>
        <p:nvSpPr>
          <p:cNvPr id="13" name="TextBox 12">
            <a:extLst>
              <a:ext uri="{FF2B5EF4-FFF2-40B4-BE49-F238E27FC236}">
                <a16:creationId xmlns:a16="http://schemas.microsoft.com/office/drawing/2014/main" id="{125A8FF1-0664-54E6-B635-4F805B959C74}"/>
              </a:ext>
            </a:extLst>
          </p:cNvPr>
          <p:cNvSpPr txBox="1"/>
          <p:nvPr/>
        </p:nvSpPr>
        <p:spPr>
          <a:xfrm>
            <a:off x="7815828" y="5131805"/>
            <a:ext cx="8763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alibri" panose="020F0502020204030204"/>
                <a:ea typeface="+mn-ea"/>
                <a:cs typeface="+mn-cs"/>
              </a:rPr>
              <a:t>12/15</a:t>
            </a:r>
          </a:p>
        </p:txBody>
      </p:sp>
      <p:sp>
        <p:nvSpPr>
          <p:cNvPr id="15" name="TextBox 14">
            <a:extLst>
              <a:ext uri="{FF2B5EF4-FFF2-40B4-BE49-F238E27FC236}">
                <a16:creationId xmlns:a16="http://schemas.microsoft.com/office/drawing/2014/main" id="{EBA28277-E484-C189-9DF0-FED450C6D984}"/>
              </a:ext>
            </a:extLst>
          </p:cNvPr>
          <p:cNvSpPr txBox="1"/>
          <p:nvPr/>
        </p:nvSpPr>
        <p:spPr>
          <a:xfrm>
            <a:off x="7962899" y="-16298"/>
            <a:ext cx="26162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Output from ChatGPT</a:t>
            </a:r>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10E9355A-A1A7-7110-5CB4-D43DB4A6A872}"/>
                  </a:ext>
                </a:extLst>
              </p14:cNvPr>
              <p14:cNvContentPartPr/>
              <p14:nvPr/>
            </p14:nvContentPartPr>
            <p14:xfrm>
              <a:off x="6490304" y="1190364"/>
              <a:ext cx="698400" cy="64440"/>
            </p14:xfrm>
          </p:contentPart>
        </mc:Choice>
        <mc:Fallback xmlns="">
          <p:pic>
            <p:nvPicPr>
              <p:cNvPr id="2" name="Ink 1">
                <a:extLst>
                  <a:ext uri="{FF2B5EF4-FFF2-40B4-BE49-F238E27FC236}">
                    <a16:creationId xmlns:a16="http://schemas.microsoft.com/office/drawing/2014/main" id="{10E9355A-A1A7-7110-5CB4-D43DB4A6A872}"/>
                  </a:ext>
                </a:extLst>
              </p:cNvPr>
              <p:cNvPicPr/>
              <p:nvPr/>
            </p:nvPicPr>
            <p:blipFill>
              <a:blip r:embed="rId3"/>
              <a:stretch>
                <a:fillRect/>
              </a:stretch>
            </p:blipFill>
            <p:spPr>
              <a:xfrm>
                <a:off x="6436304" y="1082364"/>
                <a:ext cx="806040" cy="2800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8EC40064-834B-43F8-F31E-D06C2254CE0E}"/>
                  </a:ext>
                </a:extLst>
              </p14:cNvPr>
              <p14:cNvContentPartPr/>
              <p14:nvPr/>
            </p14:nvContentPartPr>
            <p14:xfrm>
              <a:off x="5998100" y="3425382"/>
              <a:ext cx="663480" cy="78120"/>
            </p14:xfrm>
          </p:contentPart>
        </mc:Choice>
        <mc:Fallback xmlns="">
          <p:pic>
            <p:nvPicPr>
              <p:cNvPr id="3" name="Ink 2">
                <a:extLst>
                  <a:ext uri="{FF2B5EF4-FFF2-40B4-BE49-F238E27FC236}">
                    <a16:creationId xmlns:a16="http://schemas.microsoft.com/office/drawing/2014/main" id="{8EC40064-834B-43F8-F31E-D06C2254CE0E}"/>
                  </a:ext>
                </a:extLst>
              </p:cNvPr>
              <p:cNvPicPr/>
              <p:nvPr/>
            </p:nvPicPr>
            <p:blipFill>
              <a:blip r:embed="rId5"/>
              <a:stretch>
                <a:fillRect/>
              </a:stretch>
            </p:blipFill>
            <p:spPr>
              <a:xfrm>
                <a:off x="5944100" y="3317382"/>
                <a:ext cx="771120" cy="293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3B44D2EF-5F01-2685-48DC-F082520D8ADF}"/>
                  </a:ext>
                </a:extLst>
              </p14:cNvPr>
              <p14:cNvContentPartPr/>
              <p14:nvPr/>
            </p14:nvContentPartPr>
            <p14:xfrm>
              <a:off x="3852014" y="5331860"/>
              <a:ext cx="631800" cy="16920"/>
            </p14:xfrm>
          </p:contentPart>
        </mc:Choice>
        <mc:Fallback xmlns="">
          <p:pic>
            <p:nvPicPr>
              <p:cNvPr id="4" name="Ink 3">
                <a:extLst>
                  <a:ext uri="{FF2B5EF4-FFF2-40B4-BE49-F238E27FC236}">
                    <a16:creationId xmlns:a16="http://schemas.microsoft.com/office/drawing/2014/main" id="{3B44D2EF-5F01-2685-48DC-F082520D8ADF}"/>
                  </a:ext>
                </a:extLst>
              </p:cNvPr>
              <p:cNvPicPr/>
              <p:nvPr/>
            </p:nvPicPr>
            <p:blipFill>
              <a:blip r:embed="rId7"/>
              <a:stretch>
                <a:fillRect/>
              </a:stretch>
            </p:blipFill>
            <p:spPr>
              <a:xfrm>
                <a:off x="3798374" y="5224220"/>
                <a:ext cx="739440" cy="232560"/>
              </a:xfrm>
              <a:prstGeom prst="rect">
                <a:avLst/>
              </a:prstGeom>
            </p:spPr>
          </p:pic>
        </mc:Fallback>
      </mc:AlternateContent>
      <p:pic>
        <p:nvPicPr>
          <p:cNvPr id="5" name="Picture 4">
            <a:extLst>
              <a:ext uri="{FF2B5EF4-FFF2-40B4-BE49-F238E27FC236}">
                <a16:creationId xmlns:a16="http://schemas.microsoft.com/office/drawing/2014/main" id="{68E81A97-97A8-BE73-2594-F8A70C592F86}"/>
              </a:ext>
            </a:extLst>
          </p:cNvPr>
          <p:cNvPicPr>
            <a:picLocks noChangeAspect="1"/>
          </p:cNvPicPr>
          <p:nvPr/>
        </p:nvPicPr>
        <p:blipFill>
          <a:blip r:embed="rId8"/>
          <a:stretch>
            <a:fillRect/>
          </a:stretch>
        </p:blipFill>
        <p:spPr>
          <a:xfrm>
            <a:off x="8520432" y="466329"/>
            <a:ext cx="3657199" cy="6396335"/>
          </a:xfrm>
          <a:prstGeom prst="rect">
            <a:avLst/>
          </a:prstGeom>
          <a:effectLst>
            <a:softEdge rad="152400"/>
          </a:effectLst>
        </p:spPr>
      </p:pic>
      <p:pic>
        <p:nvPicPr>
          <p:cNvPr id="7" name="Picture 6">
            <a:extLst>
              <a:ext uri="{FF2B5EF4-FFF2-40B4-BE49-F238E27FC236}">
                <a16:creationId xmlns:a16="http://schemas.microsoft.com/office/drawing/2014/main" id="{70F909E8-0408-2A8D-779B-00D88359E5D6}"/>
              </a:ext>
            </a:extLst>
          </p:cNvPr>
          <p:cNvPicPr>
            <a:picLocks noChangeAspect="1"/>
          </p:cNvPicPr>
          <p:nvPr/>
        </p:nvPicPr>
        <p:blipFill>
          <a:blip r:embed="rId9"/>
          <a:stretch>
            <a:fillRect/>
          </a:stretch>
        </p:blipFill>
        <p:spPr>
          <a:xfrm>
            <a:off x="7033573" y="663546"/>
            <a:ext cx="2237426" cy="768163"/>
          </a:xfrm>
          <a:prstGeom prst="rect">
            <a:avLst/>
          </a:prstGeom>
        </p:spPr>
      </p:pic>
    </p:spTree>
    <p:extLst>
      <p:ext uri="{BB962C8B-B14F-4D97-AF65-F5344CB8AC3E}">
        <p14:creationId xmlns:p14="http://schemas.microsoft.com/office/powerpoint/2010/main" val="95788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68334B7-8D69-DE80-21F7-5368EEDB0435}"/>
              </a:ext>
            </a:extLst>
          </p:cNvPr>
          <p:cNvSpPr txBox="1"/>
          <p:nvPr/>
        </p:nvSpPr>
        <p:spPr>
          <a:xfrm>
            <a:off x="8128989" y="637763"/>
            <a:ext cx="3379069" cy="1627274"/>
          </a:xfrm>
          <a:prstGeom prst="rect">
            <a:avLst/>
          </a:prstGeom>
        </p:spPr>
        <p:txBody>
          <a:bodyPr vert="horz" lIns="91440" tIns="45720" rIns="91440" bIns="45720" rtlCol="0" anchor="t">
            <a:normAutofit/>
          </a:bodyPr>
          <a:lstStyle/>
          <a:p>
            <a:pPr>
              <a:lnSpc>
                <a:spcPct val="90000"/>
              </a:lnSpc>
              <a:spcBef>
                <a:spcPct val="0"/>
              </a:spcBef>
              <a:spcAft>
                <a:spcPts val="600"/>
              </a:spcAft>
            </a:pPr>
            <a:r>
              <a:rPr kumimoji="0" lang="en-US" sz="2500" b="1" i="0" u="none" strike="noStrike" kern="1200" cap="all" spc="30" normalizeH="0" baseline="0" noProof="0" dirty="0">
                <a:ln>
                  <a:noFill/>
                </a:ln>
                <a:solidFill>
                  <a:schemeClr val="tx1"/>
                </a:solidFill>
                <a:effectLst/>
                <a:uLnTx/>
                <a:uFillTx/>
                <a:latin typeface="+mj-lt"/>
                <a:ea typeface="+mj-ea"/>
                <a:cs typeface="+mj-cs"/>
              </a:rPr>
              <a:t>The Role of AI in Modern Education cont.</a:t>
            </a:r>
            <a:endParaRPr lang="en-US" sz="2500" kern="1200" dirty="0">
              <a:solidFill>
                <a:schemeClr val="tx1"/>
              </a:solidFill>
              <a:latin typeface="+mj-lt"/>
              <a:ea typeface="+mj-ea"/>
              <a:cs typeface="+mj-cs"/>
            </a:endParaRPr>
          </a:p>
        </p:txBody>
      </p:sp>
      <p:sp>
        <p:nvSpPr>
          <p:cNvPr id="29" name="Rectangle 28">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0"/>
            <a:ext cx="7534621"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8963" y="2420200"/>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Online Media 11" title="Teachers worried about students CHEATING with A.I.">
            <a:hlinkClick r:id="" action="ppaction://media"/>
            <a:extLst>
              <a:ext uri="{FF2B5EF4-FFF2-40B4-BE49-F238E27FC236}">
                <a16:creationId xmlns:a16="http://schemas.microsoft.com/office/drawing/2014/main" id="{34F87BBA-E60A-568B-EB70-3BEECC3C45C2}"/>
              </a:ext>
            </a:extLst>
          </p:cNvPr>
          <p:cNvPicPr>
            <a:picLocks noRot="1" noChangeAspect="1"/>
          </p:cNvPicPr>
          <p:nvPr>
            <a:videoFile r:link="rId1"/>
          </p:nvPr>
        </p:nvPicPr>
        <p:blipFill>
          <a:blip r:embed="rId4"/>
          <a:stretch>
            <a:fillRect/>
          </a:stretch>
        </p:blipFill>
        <p:spPr>
          <a:xfrm>
            <a:off x="2442901" y="637762"/>
            <a:ext cx="3150875" cy="5576770"/>
          </a:xfrm>
          <a:prstGeom prst="rect">
            <a:avLst/>
          </a:prstGeom>
        </p:spPr>
      </p:pic>
    </p:spTree>
    <p:extLst>
      <p:ext uri="{BB962C8B-B14F-4D97-AF65-F5344CB8AC3E}">
        <p14:creationId xmlns:p14="http://schemas.microsoft.com/office/powerpoint/2010/main" val="137687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55611A-F5E6-9BEF-B5E8-B748A933E9D7}"/>
              </a:ext>
            </a:extLst>
          </p:cNvPr>
          <p:cNvSpPr txBox="1"/>
          <p:nvPr/>
        </p:nvSpPr>
        <p:spPr>
          <a:xfrm>
            <a:off x="0" y="0"/>
            <a:ext cx="9144000" cy="67403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Evaluation of Recruitment and Retention of Staff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14/15</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report provides a comprehensive discussion of the recruitment process, including job analysis, job descriptions, and person specifications. It also touches upon selection methods, contemporary HR issues, and the role of management and HR. The addition of Green HR theory would have been beneficial, but overall, it offers valuable insights into HR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IT Improvement and Finance Function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13/15</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report discusses the enhancement of knowledge management through the use of Management Information Systems. It also mentions IT infrastructure and KPIs. However, it could provide more specific recommendations for improving the organization's limited IT function, and how the Finance function can aid in shaping IT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Presentation</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5/5</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report is well-structured, using appropriate formatting and language. It maintains a professional and academic tone throughout, and the layout is clear and readable.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Referencing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9/10</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report uses a consistent Harvard referencing style, and the list of references is well-structured. However, there could be slightly more references to support the information, especially in the sections related to the 4th Industrial Revolution and IT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Overall, the report provides a thorough analysis and critical evaluation of various aspects of the organization's expansion, incorporating relevant theories and models. It offers valuable insights into how the organization can leverage technology and implement strategies for growth.</a:t>
            </a:r>
          </a:p>
        </p:txBody>
      </p:sp>
      <p:pic>
        <p:nvPicPr>
          <p:cNvPr id="3" name="Picture 2">
            <a:extLst>
              <a:ext uri="{FF2B5EF4-FFF2-40B4-BE49-F238E27FC236}">
                <a16:creationId xmlns:a16="http://schemas.microsoft.com/office/drawing/2014/main" id="{84FAE737-D510-C1E2-CD42-96704A3C0FF9}"/>
              </a:ext>
            </a:extLst>
          </p:cNvPr>
          <p:cNvPicPr>
            <a:picLocks noChangeAspect="1"/>
          </p:cNvPicPr>
          <p:nvPr/>
        </p:nvPicPr>
        <p:blipFill>
          <a:blip r:embed="rId2"/>
          <a:stretch>
            <a:fillRect/>
          </a:stretch>
        </p:blipFill>
        <p:spPr>
          <a:xfrm>
            <a:off x="9954574" y="0"/>
            <a:ext cx="2237426" cy="774259"/>
          </a:xfrm>
          <a:prstGeom prst="rect">
            <a:avLst/>
          </a:prstGeom>
        </p:spPr>
      </p:pic>
      <p:sp>
        <p:nvSpPr>
          <p:cNvPr id="4" name="TextBox 3">
            <a:extLst>
              <a:ext uri="{FF2B5EF4-FFF2-40B4-BE49-F238E27FC236}">
                <a16:creationId xmlns:a16="http://schemas.microsoft.com/office/drawing/2014/main" id="{5B3B4D61-26FE-CFC1-EC28-8FA279D70A2B}"/>
              </a:ext>
            </a:extLst>
          </p:cNvPr>
          <p:cNvSpPr txBox="1"/>
          <p:nvPr/>
        </p:nvSpPr>
        <p:spPr>
          <a:xfrm>
            <a:off x="8731250" y="117693"/>
            <a:ext cx="825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alibri" panose="020F0502020204030204"/>
                <a:ea typeface="+mn-ea"/>
                <a:cs typeface="+mn-cs"/>
              </a:rPr>
              <a:t>13/15</a:t>
            </a:r>
          </a:p>
        </p:txBody>
      </p:sp>
      <p:sp>
        <p:nvSpPr>
          <p:cNvPr id="5" name="TextBox 4">
            <a:extLst>
              <a:ext uri="{FF2B5EF4-FFF2-40B4-BE49-F238E27FC236}">
                <a16:creationId xmlns:a16="http://schemas.microsoft.com/office/drawing/2014/main" id="{F4B3909D-1ECB-1639-2718-EE106556799F}"/>
              </a:ext>
            </a:extLst>
          </p:cNvPr>
          <p:cNvSpPr txBox="1"/>
          <p:nvPr/>
        </p:nvSpPr>
        <p:spPr>
          <a:xfrm>
            <a:off x="8731250" y="1651000"/>
            <a:ext cx="825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alibri" panose="020F0502020204030204"/>
                <a:ea typeface="+mn-ea"/>
                <a:cs typeface="+mn-cs"/>
              </a:rPr>
              <a:t>15/15</a:t>
            </a:r>
          </a:p>
        </p:txBody>
      </p:sp>
      <p:sp>
        <p:nvSpPr>
          <p:cNvPr id="6" name="TextBox 5">
            <a:extLst>
              <a:ext uri="{FF2B5EF4-FFF2-40B4-BE49-F238E27FC236}">
                <a16:creationId xmlns:a16="http://schemas.microsoft.com/office/drawing/2014/main" id="{8C8703DA-3ABA-E8DF-76AB-23EAE3297ECE}"/>
              </a:ext>
            </a:extLst>
          </p:cNvPr>
          <p:cNvSpPr txBox="1"/>
          <p:nvPr/>
        </p:nvSpPr>
        <p:spPr>
          <a:xfrm>
            <a:off x="8839200" y="3370153"/>
            <a:ext cx="6540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alibri" panose="020F0502020204030204"/>
                <a:ea typeface="+mn-ea"/>
                <a:cs typeface="+mn-cs"/>
              </a:rPr>
              <a:t>5/5</a:t>
            </a:r>
          </a:p>
        </p:txBody>
      </p:sp>
      <p:sp>
        <p:nvSpPr>
          <p:cNvPr id="8" name="TextBox 7">
            <a:extLst>
              <a:ext uri="{FF2B5EF4-FFF2-40B4-BE49-F238E27FC236}">
                <a16:creationId xmlns:a16="http://schemas.microsoft.com/office/drawing/2014/main" id="{4FC662DE-D1C0-261C-43BA-4112AF0C05C2}"/>
              </a:ext>
            </a:extLst>
          </p:cNvPr>
          <p:cNvSpPr txBox="1"/>
          <p:nvPr/>
        </p:nvSpPr>
        <p:spPr>
          <a:xfrm>
            <a:off x="8839200" y="4432300"/>
            <a:ext cx="8064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alibri" panose="020F0502020204030204"/>
                <a:ea typeface="+mn-ea"/>
                <a:cs typeface="+mn-cs"/>
              </a:rPr>
              <a:t>8/10</a:t>
            </a:r>
          </a:p>
        </p:txBody>
      </p:sp>
      <p:sp>
        <p:nvSpPr>
          <p:cNvPr id="9" name="TextBox 8">
            <a:extLst>
              <a:ext uri="{FF2B5EF4-FFF2-40B4-BE49-F238E27FC236}">
                <a16:creationId xmlns:a16="http://schemas.microsoft.com/office/drawing/2014/main" id="{06BFF6F1-3122-4FA7-36AD-E7D9835DC863}"/>
              </a:ext>
            </a:extLst>
          </p:cNvPr>
          <p:cNvSpPr txBox="1"/>
          <p:nvPr/>
        </p:nvSpPr>
        <p:spPr>
          <a:xfrm>
            <a:off x="9009536" y="5432415"/>
            <a:ext cx="24585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alibri" panose="020F0502020204030204"/>
                <a:ea typeface="+mn-ea"/>
                <a:cs typeface="+mn-cs"/>
              </a:rPr>
              <a:t>Agreed second markers Total       89</a:t>
            </a:r>
          </a:p>
        </p:txBody>
      </p:sp>
      <p:sp>
        <p:nvSpPr>
          <p:cNvPr id="10" name="TextBox 9">
            <a:extLst>
              <a:ext uri="{FF2B5EF4-FFF2-40B4-BE49-F238E27FC236}">
                <a16:creationId xmlns:a16="http://schemas.microsoft.com/office/drawing/2014/main" id="{0F934700-10A6-8263-E6B9-83C8C5CD346D}"/>
              </a:ext>
            </a:extLst>
          </p:cNvPr>
          <p:cNvSpPr txBox="1"/>
          <p:nvPr/>
        </p:nvSpPr>
        <p:spPr>
          <a:xfrm>
            <a:off x="8978899" y="6151453"/>
            <a:ext cx="24585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ChatGPT Total       92 </a:t>
            </a:r>
          </a:p>
        </p:txBody>
      </p:sp>
      <p:pic>
        <p:nvPicPr>
          <p:cNvPr id="11" name="Picture 10">
            <a:extLst>
              <a:ext uri="{FF2B5EF4-FFF2-40B4-BE49-F238E27FC236}">
                <a16:creationId xmlns:a16="http://schemas.microsoft.com/office/drawing/2014/main" id="{6D9E0AC3-BC1E-E002-57CF-BDB01D2BF20F}"/>
              </a:ext>
            </a:extLst>
          </p:cNvPr>
          <p:cNvPicPr>
            <a:picLocks noChangeAspect="1"/>
          </p:cNvPicPr>
          <p:nvPr/>
        </p:nvPicPr>
        <p:blipFill rotWithShape="1">
          <a:blip r:embed="rId3"/>
          <a:srcRect l="18492" r="26713"/>
          <a:stretch/>
        </p:blipFill>
        <p:spPr>
          <a:xfrm>
            <a:off x="9755662" y="717699"/>
            <a:ext cx="2635250" cy="4863193"/>
          </a:xfrm>
          <a:prstGeom prst="rect">
            <a:avLst/>
          </a:prstGeom>
          <a:effectLst>
            <a:softEdge rad="457200"/>
          </a:effectLst>
        </p:spPr>
      </p:pic>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7FE94BA0-DE87-D4F4-F854-E51A13830F15}"/>
                  </a:ext>
                </a:extLst>
              </p14:cNvPr>
              <p14:cNvContentPartPr/>
              <p14:nvPr/>
            </p14:nvContentPartPr>
            <p14:xfrm>
              <a:off x="3713396" y="1816307"/>
              <a:ext cx="739080" cy="36000"/>
            </p14:xfrm>
          </p:contentPart>
        </mc:Choice>
        <mc:Fallback xmlns="">
          <p:pic>
            <p:nvPicPr>
              <p:cNvPr id="13" name="Ink 12">
                <a:extLst>
                  <a:ext uri="{FF2B5EF4-FFF2-40B4-BE49-F238E27FC236}">
                    <a16:creationId xmlns:a16="http://schemas.microsoft.com/office/drawing/2014/main" id="{7FE94BA0-DE87-D4F4-F854-E51A13830F15}"/>
                  </a:ext>
                </a:extLst>
              </p:cNvPr>
              <p:cNvPicPr/>
              <p:nvPr/>
            </p:nvPicPr>
            <p:blipFill>
              <a:blip r:embed="rId5"/>
              <a:stretch>
                <a:fillRect/>
              </a:stretch>
            </p:blipFill>
            <p:spPr>
              <a:xfrm>
                <a:off x="3659756" y="1708667"/>
                <a:ext cx="846720" cy="251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08E905E8-393E-B1E8-B815-6184E3B55499}"/>
                  </a:ext>
                </a:extLst>
              </p14:cNvPr>
              <p14:cNvContentPartPr/>
              <p14:nvPr/>
            </p14:nvContentPartPr>
            <p14:xfrm>
              <a:off x="1376996" y="3476987"/>
              <a:ext cx="478080" cy="34920"/>
            </p14:xfrm>
          </p:contentPart>
        </mc:Choice>
        <mc:Fallback xmlns="">
          <p:pic>
            <p:nvPicPr>
              <p:cNvPr id="14" name="Ink 13">
                <a:extLst>
                  <a:ext uri="{FF2B5EF4-FFF2-40B4-BE49-F238E27FC236}">
                    <a16:creationId xmlns:a16="http://schemas.microsoft.com/office/drawing/2014/main" id="{08E905E8-393E-B1E8-B815-6184E3B55499}"/>
                  </a:ext>
                </a:extLst>
              </p:cNvPr>
              <p:cNvPicPr/>
              <p:nvPr/>
            </p:nvPicPr>
            <p:blipFill>
              <a:blip r:embed="rId7"/>
              <a:stretch>
                <a:fillRect/>
              </a:stretch>
            </p:blipFill>
            <p:spPr>
              <a:xfrm>
                <a:off x="1322996" y="3369347"/>
                <a:ext cx="58572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6EC39A96-25AE-3990-94E8-06572CF131E3}"/>
                  </a:ext>
                </a:extLst>
              </p14:cNvPr>
              <p14:cNvContentPartPr/>
              <p14:nvPr/>
            </p14:nvContentPartPr>
            <p14:xfrm>
              <a:off x="1286636" y="4572107"/>
              <a:ext cx="599040" cy="55440"/>
            </p14:xfrm>
          </p:contentPart>
        </mc:Choice>
        <mc:Fallback xmlns="">
          <p:pic>
            <p:nvPicPr>
              <p:cNvPr id="15" name="Ink 14">
                <a:extLst>
                  <a:ext uri="{FF2B5EF4-FFF2-40B4-BE49-F238E27FC236}">
                    <a16:creationId xmlns:a16="http://schemas.microsoft.com/office/drawing/2014/main" id="{6EC39A96-25AE-3990-94E8-06572CF131E3}"/>
                  </a:ext>
                </a:extLst>
              </p:cNvPr>
              <p:cNvPicPr/>
              <p:nvPr/>
            </p:nvPicPr>
            <p:blipFill>
              <a:blip r:embed="rId9"/>
              <a:stretch>
                <a:fillRect/>
              </a:stretch>
            </p:blipFill>
            <p:spPr>
              <a:xfrm>
                <a:off x="1232996" y="4464107"/>
                <a:ext cx="706680" cy="271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D93AF3AA-BC2C-D35D-7389-05C3BD38FECD}"/>
                  </a:ext>
                </a:extLst>
              </p14:cNvPr>
              <p14:cNvContentPartPr/>
              <p14:nvPr/>
            </p14:nvContentPartPr>
            <p14:xfrm>
              <a:off x="4775396" y="156347"/>
              <a:ext cx="703080" cy="37800"/>
            </p14:xfrm>
          </p:contentPart>
        </mc:Choice>
        <mc:Fallback xmlns="">
          <p:pic>
            <p:nvPicPr>
              <p:cNvPr id="16" name="Ink 15">
                <a:extLst>
                  <a:ext uri="{FF2B5EF4-FFF2-40B4-BE49-F238E27FC236}">
                    <a16:creationId xmlns:a16="http://schemas.microsoft.com/office/drawing/2014/main" id="{D93AF3AA-BC2C-D35D-7389-05C3BD38FECD}"/>
                  </a:ext>
                </a:extLst>
              </p:cNvPr>
              <p:cNvPicPr/>
              <p:nvPr/>
            </p:nvPicPr>
            <p:blipFill>
              <a:blip r:embed="rId11"/>
              <a:stretch>
                <a:fillRect/>
              </a:stretch>
            </p:blipFill>
            <p:spPr>
              <a:xfrm>
                <a:off x="4721396" y="48347"/>
                <a:ext cx="81072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Ink 16">
                <a:extLst>
                  <a:ext uri="{FF2B5EF4-FFF2-40B4-BE49-F238E27FC236}">
                    <a16:creationId xmlns:a16="http://schemas.microsoft.com/office/drawing/2014/main" id="{BF3C004C-81B1-B65A-ADE7-FEC80CF07483}"/>
                  </a:ext>
                </a:extLst>
              </p14:cNvPr>
              <p14:cNvContentPartPr/>
              <p14:nvPr/>
            </p14:nvContentPartPr>
            <p14:xfrm>
              <a:off x="10956236" y="6297587"/>
              <a:ext cx="285840" cy="104040"/>
            </p14:xfrm>
          </p:contentPart>
        </mc:Choice>
        <mc:Fallback xmlns="">
          <p:pic>
            <p:nvPicPr>
              <p:cNvPr id="17" name="Ink 16">
                <a:extLst>
                  <a:ext uri="{FF2B5EF4-FFF2-40B4-BE49-F238E27FC236}">
                    <a16:creationId xmlns:a16="http://schemas.microsoft.com/office/drawing/2014/main" id="{BF3C004C-81B1-B65A-ADE7-FEC80CF07483}"/>
                  </a:ext>
                </a:extLst>
              </p:cNvPr>
              <p:cNvPicPr/>
              <p:nvPr/>
            </p:nvPicPr>
            <p:blipFill>
              <a:blip r:embed="rId13"/>
              <a:stretch>
                <a:fillRect/>
              </a:stretch>
            </p:blipFill>
            <p:spPr>
              <a:xfrm>
                <a:off x="10902596" y="6189947"/>
                <a:ext cx="393480" cy="319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4D8CB79A-4FA1-B888-B239-6EE974854EDC}"/>
                  </a:ext>
                </a:extLst>
              </p14:cNvPr>
              <p14:cNvContentPartPr/>
              <p14:nvPr/>
            </p14:nvContentPartPr>
            <p14:xfrm>
              <a:off x="9119156" y="6287507"/>
              <a:ext cx="1405440" cy="136440"/>
            </p14:xfrm>
          </p:contentPart>
        </mc:Choice>
        <mc:Fallback xmlns="">
          <p:pic>
            <p:nvPicPr>
              <p:cNvPr id="18" name="Ink 17">
                <a:extLst>
                  <a:ext uri="{FF2B5EF4-FFF2-40B4-BE49-F238E27FC236}">
                    <a16:creationId xmlns:a16="http://schemas.microsoft.com/office/drawing/2014/main" id="{4D8CB79A-4FA1-B888-B239-6EE974854EDC}"/>
                  </a:ext>
                </a:extLst>
              </p:cNvPr>
              <p:cNvPicPr/>
              <p:nvPr/>
            </p:nvPicPr>
            <p:blipFill>
              <a:blip r:embed="rId15"/>
              <a:stretch>
                <a:fillRect/>
              </a:stretch>
            </p:blipFill>
            <p:spPr>
              <a:xfrm>
                <a:off x="9065156" y="6179507"/>
                <a:ext cx="1513080" cy="352080"/>
              </a:xfrm>
              <a:prstGeom prst="rect">
                <a:avLst/>
              </a:prstGeom>
            </p:spPr>
          </p:pic>
        </mc:Fallback>
      </mc:AlternateContent>
    </p:spTree>
    <p:extLst>
      <p:ext uri="{BB962C8B-B14F-4D97-AF65-F5344CB8AC3E}">
        <p14:creationId xmlns:p14="http://schemas.microsoft.com/office/powerpoint/2010/main" val="926722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3CC6B68-8BB1-379F-20F5-A0E6A8BA349B}"/>
              </a:ext>
            </a:extLst>
          </p:cNvPr>
          <p:cNvSpPr txBox="1"/>
          <p:nvPr/>
        </p:nvSpPr>
        <p:spPr>
          <a:xfrm>
            <a:off x="7068154" y="566686"/>
            <a:ext cx="2946400" cy="461665"/>
          </a:xfrm>
          <a:prstGeom prst="rect">
            <a:avLst/>
          </a:prstGeom>
          <a:solidFill>
            <a:srgbClr val="FF708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Assessment Feedback</a:t>
            </a:r>
          </a:p>
        </p:txBody>
      </p:sp>
      <p:sp>
        <p:nvSpPr>
          <p:cNvPr id="14" name="TextBox 13">
            <a:extLst>
              <a:ext uri="{FF2B5EF4-FFF2-40B4-BE49-F238E27FC236}">
                <a16:creationId xmlns:a16="http://schemas.microsoft.com/office/drawing/2014/main" id="{2BD9180F-D8AC-CCCA-15A4-9BD2CF81A0AE}"/>
              </a:ext>
            </a:extLst>
          </p:cNvPr>
          <p:cNvSpPr txBox="1"/>
          <p:nvPr/>
        </p:nvSpPr>
        <p:spPr>
          <a:xfrm>
            <a:off x="5223509" y="1028351"/>
            <a:ext cx="66356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prompted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43541"/>
                </a:solidFill>
                <a:effectLst/>
                <a:uLnTx/>
                <a:uFillTx/>
                <a:latin typeface="Söhne"/>
                <a:ea typeface="+mn-ea"/>
                <a:cs typeface="+mn-cs"/>
              </a:rPr>
              <a:t>Please create some overall feedback for the student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C3584134-65D9-158A-DDCB-E0B949E7FA39}"/>
              </a:ext>
            </a:extLst>
          </p:cNvPr>
          <p:cNvSpPr txBox="1"/>
          <p:nvPr/>
        </p:nvSpPr>
        <p:spPr>
          <a:xfrm>
            <a:off x="5223510" y="4590380"/>
            <a:ext cx="663569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Note, within the feedback offered above, it had included the feedback already given in the prior slide, so I left that out because I would have already used this in Brightspace – maybe with some minor changes and put the below in the Overall Feedback section</a:t>
            </a:r>
          </a:p>
        </p:txBody>
      </p:sp>
      <p:pic>
        <p:nvPicPr>
          <p:cNvPr id="2" name="Picture 1">
            <a:extLst>
              <a:ext uri="{FF2B5EF4-FFF2-40B4-BE49-F238E27FC236}">
                <a16:creationId xmlns:a16="http://schemas.microsoft.com/office/drawing/2014/main" id="{FAA3A72F-3177-BA1C-42A6-444420E563BD}"/>
              </a:ext>
            </a:extLst>
          </p:cNvPr>
          <p:cNvPicPr>
            <a:picLocks noChangeAspect="1"/>
          </p:cNvPicPr>
          <p:nvPr/>
        </p:nvPicPr>
        <p:blipFill>
          <a:blip r:embed="rId2"/>
          <a:stretch>
            <a:fillRect/>
          </a:stretch>
        </p:blipFill>
        <p:spPr>
          <a:xfrm>
            <a:off x="332799" y="1067291"/>
            <a:ext cx="4678109" cy="4723418"/>
          </a:xfrm>
          <a:prstGeom prst="rect">
            <a:avLst/>
          </a:prstGeom>
        </p:spPr>
      </p:pic>
      <p:sp>
        <p:nvSpPr>
          <p:cNvPr id="3" name="TextBox 2">
            <a:extLst>
              <a:ext uri="{FF2B5EF4-FFF2-40B4-BE49-F238E27FC236}">
                <a16:creationId xmlns:a16="http://schemas.microsoft.com/office/drawing/2014/main" id="{8A2DD297-0072-C695-F9FD-D29B82A78C42}"/>
              </a:ext>
            </a:extLst>
          </p:cNvPr>
          <p:cNvSpPr txBox="1"/>
          <p:nvPr/>
        </p:nvSpPr>
        <p:spPr>
          <a:xfrm>
            <a:off x="5223510" y="1911310"/>
            <a:ext cx="6635691" cy="2481381"/>
          </a:xfrm>
          <a:prstGeom prst="rect">
            <a:avLst/>
          </a:prstGeom>
          <a:solidFill>
            <a:srgbClr val="FF708C"/>
          </a:solidFill>
        </p:spPr>
        <p:txBody>
          <a:bodyPr wrap="square" rtlCol="0">
            <a:spAutoFit/>
          </a:bodyPr>
          <a:lstStyle/>
          <a:p>
            <a:endParaRPr lang="en-GB" dirty="0"/>
          </a:p>
        </p:txBody>
      </p:sp>
      <p:sp>
        <p:nvSpPr>
          <p:cNvPr id="4" name="TextBox 3">
            <a:extLst>
              <a:ext uri="{FF2B5EF4-FFF2-40B4-BE49-F238E27FC236}">
                <a16:creationId xmlns:a16="http://schemas.microsoft.com/office/drawing/2014/main" id="{9A1D496C-3458-A4B5-1867-9990B15BBD71}"/>
              </a:ext>
            </a:extLst>
          </p:cNvPr>
          <p:cNvSpPr txBox="1"/>
          <p:nvPr/>
        </p:nvSpPr>
        <p:spPr>
          <a:xfrm>
            <a:off x="5450558" y="1997838"/>
            <a:ext cx="595658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74151"/>
                </a:solidFill>
                <a:effectLst/>
                <a:uLnTx/>
                <a:uFillTx/>
                <a:latin typeface="Söhne"/>
                <a:ea typeface="+mn-ea"/>
                <a:cs typeface="+mn-cs"/>
              </a:rPr>
              <a:t>In summary, your report demonstrates a deep understanding of the topics discussed, and your use of theories and models is commendable. To further enhance your work, consider providing more specific examples or case studies relevant to the manufacturing sector, and offer practical recommendations for the organization's unique needs. You've done a great job overall, and your insights will undoubtedly provide valuable guidance to the management team.</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671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BB7AD0-7A11-3FB3-6C5D-D5DD72C2B343}"/>
              </a:ext>
            </a:extLst>
          </p:cNvPr>
          <p:cNvSpPr txBox="1"/>
          <p:nvPr/>
        </p:nvSpPr>
        <p:spPr>
          <a:xfrm>
            <a:off x="6267452" y="2174031"/>
            <a:ext cx="5308600"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It's great to see that you are trying to improve your writing skills, don't get discouraged if you don't see immediate improvement. Writing is a skill that takes time to practice and develop. Remember that it's okay to make mistakes and that asking for help is normal and an important part of the learning process. If you ever need help or have questions, I'm here to support you and provide guidance. Keep working hard and don't be afraid to try again. I know you have the potential to succeed </a:t>
            </a:r>
          </a:p>
        </p:txBody>
      </p:sp>
      <p:sp>
        <p:nvSpPr>
          <p:cNvPr id="3" name="TextBox 2">
            <a:extLst>
              <a:ext uri="{FF2B5EF4-FFF2-40B4-BE49-F238E27FC236}">
                <a16:creationId xmlns:a16="http://schemas.microsoft.com/office/drawing/2014/main" id="{E0302122-8380-4093-26CE-0ABBF645AE7F}"/>
              </a:ext>
            </a:extLst>
          </p:cNvPr>
          <p:cNvSpPr txBox="1"/>
          <p:nvPr/>
        </p:nvSpPr>
        <p:spPr>
          <a:xfrm>
            <a:off x="7035800" y="967937"/>
            <a:ext cx="28067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 have seen this type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encouraging feedback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from a Chatbot 💟</a:t>
            </a:r>
          </a:p>
        </p:txBody>
      </p:sp>
      <p:pic>
        <p:nvPicPr>
          <p:cNvPr id="6" name="Picture 5">
            <a:extLst>
              <a:ext uri="{FF2B5EF4-FFF2-40B4-BE49-F238E27FC236}">
                <a16:creationId xmlns:a16="http://schemas.microsoft.com/office/drawing/2014/main" id="{D4C1C2D1-B34E-F405-54CE-5E05F1C6AF32}"/>
              </a:ext>
            </a:extLst>
          </p:cNvPr>
          <p:cNvPicPr>
            <a:picLocks noChangeAspect="1"/>
          </p:cNvPicPr>
          <p:nvPr/>
        </p:nvPicPr>
        <p:blipFill>
          <a:blip r:embed="rId2"/>
          <a:stretch>
            <a:fillRect/>
          </a:stretch>
        </p:blipFill>
        <p:spPr>
          <a:xfrm>
            <a:off x="1094674" y="924197"/>
            <a:ext cx="4687159" cy="4722489"/>
          </a:xfrm>
          <a:prstGeom prst="rect">
            <a:avLst/>
          </a:prstGeom>
        </p:spPr>
      </p:pic>
    </p:spTree>
    <p:extLst>
      <p:ext uri="{BB962C8B-B14F-4D97-AF65-F5344CB8AC3E}">
        <p14:creationId xmlns:p14="http://schemas.microsoft.com/office/powerpoint/2010/main" val="3990496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1190CC0-8381-74F4-A9BE-EAA99F415B05}"/>
              </a:ext>
            </a:extLst>
          </p:cNvPr>
          <p:cNvSpPr txBox="1"/>
          <p:nvPr/>
        </p:nvSpPr>
        <p:spPr>
          <a:xfrm>
            <a:off x="616886" y="640764"/>
            <a:ext cx="4529544" cy="473078"/>
          </a:xfrm>
          <a:prstGeom prst="rect">
            <a:avLst/>
          </a:prstGeom>
          <a:solidFill>
            <a:srgbClr val="97D0DE"/>
          </a:solidFill>
        </p:spPr>
        <p:txBody>
          <a:bodyPr wrap="square" rtlCol="0">
            <a:spAutoFit/>
          </a:bodyPr>
          <a:lstStyle/>
          <a:p>
            <a:pPr marL="0" marR="0" lvl="0" indent="0" algn="ctr" defTabSz="914400" rtl="0" eaLnBrk="1" fontAlgn="auto" latinLnBrk="0" hangingPunct="1">
              <a:lnSpc>
                <a:spcPct val="107000"/>
              </a:lnSpc>
              <a:spcBef>
                <a:spcPts val="1000"/>
              </a:spcBef>
              <a:spcAft>
                <a:spcPts val="800"/>
              </a:spcAft>
              <a:buClrTx/>
              <a:buSzPts val="1000"/>
              <a:buFont typeface="Arial" panose="020B0604020202020204" pitchFamily="34" charset="0"/>
              <a:buNone/>
              <a:tabLst>
                <a:tab pos="457200" algn="l"/>
              </a:tabLst>
              <a:defRPr/>
            </a:pPr>
            <a:r>
              <a:rPr kumimoji="0" lang="en-GB" sz="2400" b="1" i="0" u="none" strike="noStrike" kern="1200" cap="none" spc="0" normalizeH="0" baseline="0" noProof="0" dirty="0">
                <a:ln>
                  <a:noFill/>
                </a:ln>
                <a:solidFill>
                  <a:srgbClr val="7030A0"/>
                </a:solidFill>
                <a:effectLst/>
                <a:uLnTx/>
                <a:uFillTx/>
                <a:latin typeface="Söhne"/>
                <a:ea typeface="+mn-ea"/>
                <a:cs typeface="+mn-cs"/>
              </a:rPr>
              <a:t>Automated Grading Systems</a:t>
            </a:r>
            <a:endParaRPr kumimoji="0" lang="en-GB" sz="6000" b="0" i="0" u="none" strike="noStrike" kern="100" cap="none" spc="0" normalizeH="0" baseline="0" noProof="0" dirty="0">
              <a:ln>
                <a:noFill/>
              </a:ln>
              <a:solidFill>
                <a:srgbClr val="7030A0"/>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2F1F373-E844-57F4-1741-A0D376D84F4E}"/>
              </a:ext>
            </a:extLst>
          </p:cNvPr>
          <p:cNvSpPr txBox="1"/>
          <p:nvPr/>
        </p:nvSpPr>
        <p:spPr>
          <a:xfrm>
            <a:off x="616886" y="1440637"/>
            <a:ext cx="4529545" cy="1264320"/>
          </a:xfrm>
          <a:prstGeom prst="rect">
            <a:avLst/>
          </a:prstGeom>
          <a:noFill/>
        </p:spPr>
        <p:txBody>
          <a:bodyPr wrap="square" rtlCol="0">
            <a:spAutoFit/>
          </a:bodyPr>
          <a:lstStyle/>
          <a:p>
            <a:pPr>
              <a:lnSpc>
                <a:spcPct val="107000"/>
              </a:lnSpc>
              <a:spcAft>
                <a:spcPts val="800"/>
              </a:spcAft>
            </a:pPr>
            <a:r>
              <a:rPr lang="en-GB" sz="2400" kern="100" dirty="0">
                <a:effectLst/>
                <a:latin typeface="Aptos" panose="020B0004020202020204" pitchFamily="34" charset="0"/>
                <a:ea typeface="Aptos" panose="020B0004020202020204" pitchFamily="34" charset="0"/>
                <a:cs typeface="Times New Roman" panose="02020603050405020304" pitchFamily="18" charset="0"/>
              </a:rPr>
              <a:t>In summary, I have found that AI has helped with my marking, mostly in aiding with feedback. </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841BCB44-8D55-3388-C40E-21F0A18A6F6F}"/>
              </a:ext>
            </a:extLst>
          </p:cNvPr>
          <p:cNvPicPr>
            <a:picLocks noChangeAspect="1"/>
          </p:cNvPicPr>
          <p:nvPr/>
        </p:nvPicPr>
        <p:blipFill>
          <a:blip r:embed="rId3"/>
          <a:stretch>
            <a:fillRect/>
          </a:stretch>
        </p:blipFill>
        <p:spPr>
          <a:xfrm>
            <a:off x="5701706" y="-1"/>
            <a:ext cx="6490294" cy="3712191"/>
          </a:xfrm>
          <a:prstGeom prst="rect">
            <a:avLst/>
          </a:prstGeom>
          <a:effectLst>
            <a:softEdge rad="88900"/>
          </a:effectLst>
        </p:spPr>
      </p:pic>
      <p:pic>
        <p:nvPicPr>
          <p:cNvPr id="13" name="Picture 12">
            <a:extLst>
              <a:ext uri="{FF2B5EF4-FFF2-40B4-BE49-F238E27FC236}">
                <a16:creationId xmlns:a16="http://schemas.microsoft.com/office/drawing/2014/main" id="{0829C521-7600-D952-7169-925A9C1B7F95}"/>
              </a:ext>
            </a:extLst>
          </p:cNvPr>
          <p:cNvPicPr>
            <a:picLocks noChangeAspect="1"/>
          </p:cNvPicPr>
          <p:nvPr/>
        </p:nvPicPr>
        <p:blipFill rotWithShape="1">
          <a:blip r:embed="rId4"/>
          <a:srcRect b="4706"/>
          <a:stretch/>
        </p:blipFill>
        <p:spPr>
          <a:xfrm>
            <a:off x="-1" y="3243347"/>
            <a:ext cx="6096001" cy="3614653"/>
          </a:xfrm>
          <a:prstGeom prst="rect">
            <a:avLst/>
          </a:prstGeom>
          <a:effectLst>
            <a:softEdge rad="139700"/>
          </a:effectLst>
        </p:spPr>
      </p:pic>
      <p:sp>
        <p:nvSpPr>
          <p:cNvPr id="14" name="TextBox 13">
            <a:extLst>
              <a:ext uri="{FF2B5EF4-FFF2-40B4-BE49-F238E27FC236}">
                <a16:creationId xmlns:a16="http://schemas.microsoft.com/office/drawing/2014/main" id="{774D1FDC-5041-F8B9-93CD-CDFB787C5BE0}"/>
              </a:ext>
            </a:extLst>
          </p:cNvPr>
          <p:cNvSpPr txBox="1"/>
          <p:nvPr/>
        </p:nvSpPr>
        <p:spPr>
          <a:xfrm>
            <a:off x="6096000" y="4054621"/>
            <a:ext cx="5990489" cy="2054665"/>
          </a:xfrm>
          <a:prstGeom prst="rect">
            <a:avLst/>
          </a:prstGeom>
          <a:noFill/>
        </p:spPr>
        <p:txBody>
          <a:bodyPr wrap="square" rtlCol="0">
            <a:spAutoFit/>
          </a:bodyPr>
          <a:lstStyle/>
          <a:p>
            <a:pPr>
              <a:lnSpc>
                <a:spcPct val="107000"/>
              </a:lnSpc>
              <a:spcAft>
                <a:spcPts val="800"/>
              </a:spcAft>
            </a:pPr>
            <a:r>
              <a:rPr lang="en-GB" sz="2400" kern="100" dirty="0">
                <a:effectLst/>
                <a:latin typeface="Aptos" panose="020B0004020202020204" pitchFamily="34" charset="0"/>
                <a:ea typeface="Aptos" panose="020B0004020202020204" pitchFamily="34" charset="0"/>
                <a:cs typeface="Times New Roman" panose="02020603050405020304" pitchFamily="18" charset="0"/>
              </a:rPr>
              <a:t>It is important to balance the use of AI with human oversight to ensure that the nuances of student work are captured and that the feedback provided supports holistic educational goals.</a:t>
            </a:r>
          </a:p>
        </p:txBody>
      </p:sp>
      <p:sp>
        <p:nvSpPr>
          <p:cNvPr id="15" name="TextBox 14">
            <a:extLst>
              <a:ext uri="{FF2B5EF4-FFF2-40B4-BE49-F238E27FC236}">
                <a16:creationId xmlns:a16="http://schemas.microsoft.com/office/drawing/2014/main" id="{387887B2-A2A0-B55D-C83F-93E9DA7142C1}"/>
              </a:ext>
            </a:extLst>
          </p:cNvPr>
          <p:cNvSpPr txBox="1"/>
          <p:nvPr/>
        </p:nvSpPr>
        <p:spPr>
          <a:xfrm>
            <a:off x="4818183" y="6611815"/>
            <a:ext cx="1277817" cy="276999"/>
          </a:xfrm>
          <a:prstGeom prst="rect">
            <a:avLst/>
          </a:prstGeom>
          <a:noFill/>
        </p:spPr>
        <p:txBody>
          <a:bodyPr wrap="square" rtlCol="0">
            <a:spAutoFit/>
          </a:bodyPr>
          <a:lstStyle/>
          <a:p>
            <a:r>
              <a:rPr lang="en-GB" sz="1200" b="1" dirty="0"/>
              <a:t>Image by Dell-E</a:t>
            </a:r>
          </a:p>
        </p:txBody>
      </p:sp>
      <p:sp>
        <p:nvSpPr>
          <p:cNvPr id="16" name="TextBox 15">
            <a:extLst>
              <a:ext uri="{FF2B5EF4-FFF2-40B4-BE49-F238E27FC236}">
                <a16:creationId xmlns:a16="http://schemas.microsoft.com/office/drawing/2014/main" id="{A1E6127D-D642-F01F-82C9-158D23F3360E}"/>
              </a:ext>
            </a:extLst>
          </p:cNvPr>
          <p:cNvSpPr txBox="1"/>
          <p:nvPr/>
        </p:nvSpPr>
        <p:spPr>
          <a:xfrm>
            <a:off x="10984523" y="3305908"/>
            <a:ext cx="1207477" cy="276999"/>
          </a:xfrm>
          <a:prstGeom prst="rect">
            <a:avLst/>
          </a:prstGeom>
          <a:noFill/>
        </p:spPr>
        <p:txBody>
          <a:bodyPr wrap="square" rtlCol="0">
            <a:spAutoFit/>
          </a:bodyPr>
          <a:lstStyle/>
          <a:p>
            <a:r>
              <a:rPr lang="en-GB" sz="1200" dirty="0">
                <a:solidFill>
                  <a:schemeClr val="bg1"/>
                </a:solidFill>
              </a:rPr>
              <a:t>Image by Dell-E</a:t>
            </a:r>
          </a:p>
        </p:txBody>
      </p:sp>
    </p:spTree>
    <p:extLst>
      <p:ext uri="{BB962C8B-B14F-4D97-AF65-F5344CB8AC3E}">
        <p14:creationId xmlns:p14="http://schemas.microsoft.com/office/powerpoint/2010/main" val="1685398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00E24-B904-8B4D-8824-0EC40CF36637}"/>
              </a:ext>
            </a:extLst>
          </p:cNvPr>
          <p:cNvSpPr>
            <a:spLocks noGrp="1"/>
          </p:cNvSpPr>
          <p:nvPr>
            <p:ph type="title"/>
          </p:nvPr>
        </p:nvSpPr>
        <p:spPr>
          <a:xfrm>
            <a:off x="1" y="0"/>
            <a:ext cx="12188926" cy="683680"/>
          </a:xfrm>
          <a:solidFill>
            <a:srgbClr val="CCCCFF"/>
          </a:solidFill>
        </p:spPr>
        <p:txBody>
          <a:bodyPr/>
          <a:lstStyle/>
          <a:p>
            <a:pPr algn="ctr"/>
            <a:r>
              <a:rPr kumimoji="0" lang="en-GB" sz="3600" b="1" i="0" u="none" strike="noStrike" kern="100" cap="all" spc="30" normalizeH="0" baseline="0" noProof="0" dirty="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rPr>
              <a:t>The Role of AI in Modern Education </a:t>
            </a:r>
            <a:r>
              <a:rPr kumimoji="0" lang="en-GB" sz="1800" b="1" i="0" u="none" strike="noStrike" kern="100" cap="all" spc="30" normalizeH="0" baseline="0" noProof="0" dirty="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rPr>
              <a:t>cont.</a:t>
            </a:r>
            <a:endParaRPr lang="en-GB" dirty="0"/>
          </a:p>
        </p:txBody>
      </p:sp>
      <p:sp>
        <p:nvSpPr>
          <p:cNvPr id="3" name="Content Placeholder 2">
            <a:extLst>
              <a:ext uri="{FF2B5EF4-FFF2-40B4-BE49-F238E27FC236}">
                <a16:creationId xmlns:a16="http://schemas.microsoft.com/office/drawing/2014/main" id="{2E78A907-ABFE-3606-1A4B-32AB4FB0CCCD}"/>
              </a:ext>
            </a:extLst>
          </p:cNvPr>
          <p:cNvSpPr>
            <a:spLocks noGrp="1"/>
          </p:cNvSpPr>
          <p:nvPr>
            <p:ph idx="1"/>
          </p:nvPr>
        </p:nvSpPr>
        <p:spPr>
          <a:xfrm>
            <a:off x="14147" y="2141034"/>
            <a:ext cx="3575714" cy="4580441"/>
          </a:xfrm>
        </p:spPr>
        <p:txBody>
          <a:bodyPr>
            <a:normAutofit fontScale="92500" lnSpcReduction="10000"/>
          </a:bodyPr>
          <a:lstStyle/>
          <a:p>
            <a:r>
              <a:rPr lang="en-GB" b="0" i="0" dirty="0">
                <a:solidFill>
                  <a:srgbClr val="374151"/>
                </a:solidFill>
                <a:effectLst/>
                <a:latin typeface="Söhne"/>
              </a:rPr>
              <a:t>Querium, which use AI to provide step-by-step tutoring in </a:t>
            </a:r>
            <a:r>
              <a:rPr lang="en-GB" b="1" i="0" dirty="0">
                <a:solidFill>
                  <a:srgbClr val="374151"/>
                </a:solidFill>
                <a:effectLst/>
                <a:latin typeface="Söhne"/>
              </a:rPr>
              <a:t>STEM</a:t>
            </a:r>
            <a:r>
              <a:rPr lang="en-GB" b="0" i="0" dirty="0">
                <a:solidFill>
                  <a:srgbClr val="374151"/>
                </a:solidFill>
                <a:effectLst/>
                <a:latin typeface="Söhne"/>
              </a:rPr>
              <a:t> fields.</a:t>
            </a:r>
          </a:p>
          <a:p>
            <a:r>
              <a:rPr lang="en-GB" b="0" i="0" dirty="0">
                <a:solidFill>
                  <a:srgbClr val="374151"/>
                </a:solidFill>
                <a:effectLst/>
                <a:latin typeface="Söhne"/>
              </a:rPr>
              <a:t>AI creating simulations and games that engage students in complex problem-solving activities.</a:t>
            </a:r>
          </a:p>
          <a:p>
            <a:r>
              <a:rPr lang="en-GB" b="0" i="0" dirty="0">
                <a:solidFill>
                  <a:srgbClr val="374151"/>
                </a:solidFill>
                <a:effectLst/>
                <a:latin typeface="Söhne"/>
              </a:rPr>
              <a:t>AI in virtual labs, allows students to conduct experiments in a safe and controlled digital environment.</a:t>
            </a:r>
          </a:p>
          <a:p>
            <a:endParaRPr lang="en-GB" dirty="0"/>
          </a:p>
        </p:txBody>
      </p:sp>
      <p:sp>
        <p:nvSpPr>
          <p:cNvPr id="6" name="Slide Number Placeholder 5">
            <a:extLst>
              <a:ext uri="{FF2B5EF4-FFF2-40B4-BE49-F238E27FC236}">
                <a16:creationId xmlns:a16="http://schemas.microsoft.com/office/drawing/2014/main" id="{258F7209-7B06-352E-A2B7-2D0E3734FB14}"/>
              </a:ext>
            </a:extLst>
          </p:cNvPr>
          <p:cNvSpPr>
            <a:spLocks noGrp="1"/>
          </p:cNvSpPr>
          <p:nvPr>
            <p:ph type="sldNum" sz="quarter" idx="12"/>
          </p:nvPr>
        </p:nvSpPr>
        <p:spPr/>
        <p:txBody>
          <a:bodyPr/>
          <a:lstStyle/>
          <a:p>
            <a:fld id="{87E7843D-FF13-4365-9478-9625B70A2705}" type="slidenum">
              <a:rPr lang="en-US" smtClean="0"/>
              <a:t>24</a:t>
            </a:fld>
            <a:endParaRPr lang="en-US"/>
          </a:p>
        </p:txBody>
      </p:sp>
      <p:sp>
        <p:nvSpPr>
          <p:cNvPr id="9" name="TextBox 8">
            <a:extLst>
              <a:ext uri="{FF2B5EF4-FFF2-40B4-BE49-F238E27FC236}">
                <a16:creationId xmlns:a16="http://schemas.microsoft.com/office/drawing/2014/main" id="{8DD422DA-86B0-C10D-6D21-60346A265495}"/>
              </a:ext>
            </a:extLst>
          </p:cNvPr>
          <p:cNvSpPr txBox="1"/>
          <p:nvPr/>
        </p:nvSpPr>
        <p:spPr>
          <a:xfrm>
            <a:off x="232012" y="1046701"/>
            <a:ext cx="3111690" cy="869149"/>
          </a:xfrm>
          <a:prstGeom prst="rect">
            <a:avLst/>
          </a:prstGeom>
          <a:noFill/>
        </p:spPr>
        <p:txBody>
          <a:bodyPr wrap="square">
            <a:spAutoFit/>
          </a:bodyPr>
          <a:lstStyle/>
          <a:p>
            <a:pPr marR="0" lvl="0" algn="ctr" defTabSz="914400" rtl="0" eaLnBrk="1" fontAlgn="auto" latinLnBrk="0" hangingPunct="1">
              <a:lnSpc>
                <a:spcPct val="107000"/>
              </a:lnSpc>
              <a:spcBef>
                <a:spcPts val="1000"/>
              </a:spcBef>
              <a:spcAft>
                <a:spcPts val="800"/>
              </a:spcAft>
              <a:buClrTx/>
              <a:buSzPts val="1000"/>
              <a:tabLst>
                <a:tab pos="457200" algn="l"/>
              </a:tabLst>
              <a:defRPr/>
            </a:pPr>
            <a:r>
              <a:rPr kumimoji="0" lang="en-GB" sz="2400" b="1" i="0" u="none" strike="noStrike" kern="100" cap="none" spc="0" normalizeH="0" baseline="0" noProof="0" dirty="0">
                <a:ln>
                  <a:noFill/>
                </a:ln>
                <a:solidFill>
                  <a:srgbClr val="7030A0"/>
                </a:solidFill>
                <a:effectLst/>
                <a:uLnTx/>
                <a:uFillTx/>
                <a:latin typeface="Aptos" panose="020B0004020202020204" pitchFamily="34" charset="0"/>
                <a:ea typeface="Aptos" panose="020B0004020202020204" pitchFamily="34" charset="0"/>
                <a:cs typeface="Times New Roman" panose="02020603050405020304" pitchFamily="18" charset="0"/>
              </a:rPr>
              <a:t>Interactive Learning Experiences</a:t>
            </a:r>
            <a:endParaRPr kumimoji="0" lang="en-GB" sz="2400" b="0" i="0" u="none" strike="noStrike" kern="100" cap="none" spc="0" normalizeH="0" baseline="0" noProof="0" dirty="0">
              <a:ln>
                <a:noFill/>
              </a:ln>
              <a:solidFill>
                <a:srgbClr val="7030A0"/>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982F1A69-76A0-86EB-58AA-1247D11D18FB}"/>
              </a:ext>
            </a:extLst>
          </p:cNvPr>
          <p:cNvPicPr>
            <a:picLocks noChangeAspect="1"/>
          </p:cNvPicPr>
          <p:nvPr/>
        </p:nvPicPr>
        <p:blipFill>
          <a:blip r:embed="rId3"/>
          <a:stretch>
            <a:fillRect/>
          </a:stretch>
        </p:blipFill>
        <p:spPr>
          <a:xfrm>
            <a:off x="3836020" y="683681"/>
            <a:ext cx="8352907" cy="6180290"/>
          </a:xfrm>
          <a:prstGeom prst="rect">
            <a:avLst/>
          </a:prstGeom>
        </p:spPr>
      </p:pic>
    </p:spTree>
    <p:extLst>
      <p:ext uri="{BB962C8B-B14F-4D97-AF65-F5344CB8AC3E}">
        <p14:creationId xmlns:p14="http://schemas.microsoft.com/office/powerpoint/2010/main" val="3470010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C8BB45D-9815-6F70-1D92-EAEB81D2CFB2}"/>
              </a:ext>
            </a:extLst>
          </p:cNvPr>
          <p:cNvSpPr txBox="1"/>
          <p:nvPr/>
        </p:nvSpPr>
        <p:spPr>
          <a:xfrm>
            <a:off x="0" y="558868"/>
            <a:ext cx="12192000" cy="646331"/>
          </a:xfrm>
          <a:prstGeom prst="rect">
            <a:avLst/>
          </a:prstGeom>
          <a:solidFill>
            <a:srgbClr val="D2A06E"/>
          </a:solidFill>
        </p:spPr>
        <p:txBody>
          <a:bodyPr wrap="square" rtlCol="0">
            <a:spAutoFit/>
          </a:bodyPr>
          <a:lstStyle/>
          <a:p>
            <a:pPr algn="ctr"/>
            <a:r>
              <a:rPr lang="en-GB" dirty="0"/>
              <a:t>Must have a chat about a conversation between Donald Clark &amp; Brian Mulligan,</a:t>
            </a:r>
            <a:r>
              <a:rPr lang="en-GB" b="1" i="0" dirty="0">
                <a:solidFill>
                  <a:srgbClr val="0F0F0F"/>
                </a:solidFill>
                <a:effectLst/>
                <a:latin typeface="Roboto" panose="02000000000000000000" pitchFamily="2" charset="0"/>
              </a:rPr>
              <a:t> </a:t>
            </a:r>
          </a:p>
          <a:p>
            <a:pPr algn="ctr"/>
            <a:r>
              <a:rPr lang="en-GB" i="0" dirty="0">
                <a:solidFill>
                  <a:srgbClr val="0F0F0F"/>
                </a:solidFill>
                <a:effectLst/>
                <a:latin typeface="Roboto" panose="02000000000000000000" pitchFamily="2" charset="0"/>
              </a:rPr>
              <a:t>from their ILTA Fireside Tech Talks: Generative AI and Education Innovation</a:t>
            </a:r>
            <a:r>
              <a:rPr lang="en-GB" dirty="0"/>
              <a:t> </a:t>
            </a:r>
          </a:p>
        </p:txBody>
      </p:sp>
      <p:sp>
        <p:nvSpPr>
          <p:cNvPr id="8" name="TextBox 7">
            <a:extLst>
              <a:ext uri="{FF2B5EF4-FFF2-40B4-BE49-F238E27FC236}">
                <a16:creationId xmlns:a16="http://schemas.microsoft.com/office/drawing/2014/main" id="{7331FAE6-7CD2-2C1B-1338-0BEB6E15BF2B}"/>
              </a:ext>
            </a:extLst>
          </p:cNvPr>
          <p:cNvSpPr txBox="1"/>
          <p:nvPr/>
        </p:nvSpPr>
        <p:spPr>
          <a:xfrm>
            <a:off x="0" y="-25907"/>
            <a:ext cx="12192000" cy="584775"/>
          </a:xfrm>
          <a:prstGeom prst="rect">
            <a:avLst/>
          </a:prstGeom>
          <a:solidFill>
            <a:schemeClr val="accent1">
              <a:lumMod val="40000"/>
              <a:lumOff val="60000"/>
            </a:schemeClr>
          </a:solidFill>
        </p:spPr>
        <p:txBody>
          <a:bodyPr wrap="square" rtlCol="0">
            <a:spAutoFit/>
          </a:bodyPr>
          <a:lstStyle/>
          <a:p>
            <a:pPr algn="ctr"/>
            <a:r>
              <a:rPr lang="en-GB" sz="3200" dirty="0"/>
              <a:t>Warning about ‘Engagement’</a:t>
            </a:r>
          </a:p>
        </p:txBody>
      </p:sp>
      <p:pic>
        <p:nvPicPr>
          <p:cNvPr id="14" name="Picture 13">
            <a:extLst>
              <a:ext uri="{FF2B5EF4-FFF2-40B4-BE49-F238E27FC236}">
                <a16:creationId xmlns:a16="http://schemas.microsoft.com/office/drawing/2014/main" id="{1079A5DB-B566-AA54-004C-4B79A7A180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28638"/>
            <a:ext cx="4495800" cy="4329362"/>
          </a:xfrm>
          <a:prstGeom prst="rect">
            <a:avLst/>
          </a:prstGeom>
          <a:noFill/>
          <a:ln>
            <a:noFill/>
          </a:ln>
        </p:spPr>
      </p:pic>
      <p:sp>
        <p:nvSpPr>
          <p:cNvPr id="16" name="TextBox 15">
            <a:extLst>
              <a:ext uri="{FF2B5EF4-FFF2-40B4-BE49-F238E27FC236}">
                <a16:creationId xmlns:a16="http://schemas.microsoft.com/office/drawing/2014/main" id="{B4C7AC86-04DF-0ABC-F65B-26D20BB298D6}"/>
              </a:ext>
            </a:extLst>
          </p:cNvPr>
          <p:cNvSpPr txBox="1"/>
          <p:nvPr/>
        </p:nvSpPr>
        <p:spPr>
          <a:xfrm>
            <a:off x="0" y="1205199"/>
            <a:ext cx="4495800" cy="1384995"/>
          </a:xfrm>
          <a:prstGeom prst="rect">
            <a:avLst/>
          </a:prstGeom>
          <a:noFill/>
        </p:spPr>
        <p:txBody>
          <a:bodyPr wrap="square" rtlCol="0">
            <a:spAutoFit/>
          </a:bodyPr>
          <a:lstStyle/>
          <a:p>
            <a:r>
              <a:rPr lang="en-GB" sz="2000" dirty="0"/>
              <a:t>Recently, I delivered a 101 Economics class to first year college students. Some were motivated in their learning, others </a:t>
            </a:r>
            <a:r>
              <a:rPr lang="en-GB" sz="2400" i="1" dirty="0"/>
              <a:t>not so much </a:t>
            </a:r>
            <a:r>
              <a:rPr lang="en-GB" sz="2000" dirty="0"/>
              <a:t>!</a:t>
            </a:r>
          </a:p>
        </p:txBody>
      </p:sp>
      <p:sp>
        <p:nvSpPr>
          <p:cNvPr id="18" name="TextBox 17">
            <a:extLst>
              <a:ext uri="{FF2B5EF4-FFF2-40B4-BE49-F238E27FC236}">
                <a16:creationId xmlns:a16="http://schemas.microsoft.com/office/drawing/2014/main" id="{A50C51EB-1E64-4313-9246-FF016002D8DA}"/>
              </a:ext>
            </a:extLst>
          </p:cNvPr>
          <p:cNvSpPr txBox="1"/>
          <p:nvPr/>
        </p:nvSpPr>
        <p:spPr>
          <a:xfrm>
            <a:off x="4618892" y="1451514"/>
            <a:ext cx="7240954" cy="923330"/>
          </a:xfrm>
          <a:prstGeom prst="rect">
            <a:avLst/>
          </a:prstGeom>
          <a:noFill/>
        </p:spPr>
        <p:txBody>
          <a:bodyPr wrap="square" rtlCol="0">
            <a:spAutoFit/>
          </a:bodyPr>
          <a:lstStyle/>
          <a:p>
            <a:r>
              <a:rPr lang="en-GB" dirty="0"/>
              <a:t>I used ChatGPT to help me create some gamification ideas for the classroom so it would increase all student's engagement and therefore make learning easier… hoping they would mostly pass!</a:t>
            </a:r>
          </a:p>
        </p:txBody>
      </p:sp>
      <p:sp>
        <p:nvSpPr>
          <p:cNvPr id="19" name="TextBox 18">
            <a:extLst>
              <a:ext uri="{FF2B5EF4-FFF2-40B4-BE49-F238E27FC236}">
                <a16:creationId xmlns:a16="http://schemas.microsoft.com/office/drawing/2014/main" id="{37E1B01F-86A2-333F-06AC-551609590CC0}"/>
              </a:ext>
            </a:extLst>
          </p:cNvPr>
          <p:cNvSpPr txBox="1"/>
          <p:nvPr/>
        </p:nvSpPr>
        <p:spPr>
          <a:xfrm>
            <a:off x="4618891" y="2655677"/>
            <a:ext cx="7291754" cy="923330"/>
          </a:xfrm>
          <a:prstGeom prst="rect">
            <a:avLst/>
          </a:prstGeom>
          <a:noFill/>
        </p:spPr>
        <p:txBody>
          <a:bodyPr wrap="square" rtlCol="0">
            <a:spAutoFit/>
          </a:bodyPr>
          <a:lstStyle/>
          <a:p>
            <a:r>
              <a:rPr lang="en-GB" dirty="0"/>
              <a:t>I was wrong… it did increase student engagement but had very little effect on their understanding of the topics and therefore little effect on their assessment results. </a:t>
            </a:r>
          </a:p>
        </p:txBody>
      </p:sp>
      <p:sp>
        <p:nvSpPr>
          <p:cNvPr id="20" name="TextBox 19">
            <a:extLst>
              <a:ext uri="{FF2B5EF4-FFF2-40B4-BE49-F238E27FC236}">
                <a16:creationId xmlns:a16="http://schemas.microsoft.com/office/drawing/2014/main" id="{296AAC98-6BFA-9ABC-0F1D-8FA5EE4AEB43}"/>
              </a:ext>
            </a:extLst>
          </p:cNvPr>
          <p:cNvSpPr txBox="1"/>
          <p:nvPr/>
        </p:nvSpPr>
        <p:spPr>
          <a:xfrm>
            <a:off x="4618892" y="3859840"/>
            <a:ext cx="7240954" cy="923330"/>
          </a:xfrm>
          <a:prstGeom prst="rect">
            <a:avLst/>
          </a:prstGeom>
          <a:noFill/>
        </p:spPr>
        <p:txBody>
          <a:bodyPr wrap="square" rtlCol="0">
            <a:spAutoFit/>
          </a:bodyPr>
          <a:lstStyle/>
          <a:p>
            <a:r>
              <a:rPr lang="en-GB" dirty="0"/>
              <a:t>Would I use gamification again in class? Yes, but it would be about 15% of class time. Most students liked the games which meant they came to class knowing they would have some fun. </a:t>
            </a:r>
          </a:p>
        </p:txBody>
      </p:sp>
      <p:sp>
        <p:nvSpPr>
          <p:cNvPr id="21" name="TextBox 20">
            <a:extLst>
              <a:ext uri="{FF2B5EF4-FFF2-40B4-BE49-F238E27FC236}">
                <a16:creationId xmlns:a16="http://schemas.microsoft.com/office/drawing/2014/main" id="{EED0379A-7F81-1113-A27C-8FC4EAEA8EA4}"/>
              </a:ext>
            </a:extLst>
          </p:cNvPr>
          <p:cNvSpPr txBox="1"/>
          <p:nvPr/>
        </p:nvSpPr>
        <p:spPr>
          <a:xfrm>
            <a:off x="4618891" y="5029485"/>
            <a:ext cx="7240954" cy="1200329"/>
          </a:xfrm>
          <a:prstGeom prst="rect">
            <a:avLst/>
          </a:prstGeom>
          <a:noFill/>
        </p:spPr>
        <p:txBody>
          <a:bodyPr wrap="square" rtlCol="0">
            <a:spAutoFit/>
          </a:bodyPr>
          <a:lstStyle/>
          <a:p>
            <a:r>
              <a:rPr lang="en-GB" dirty="0"/>
              <a:t>But ‘</a:t>
            </a:r>
            <a:r>
              <a:rPr lang="en-GB" b="1" dirty="0"/>
              <a:t>student engagement</a:t>
            </a:r>
            <a:r>
              <a:rPr lang="en-GB" dirty="0"/>
              <a:t>’ means something different to me now and hearing Donald Clark relating engagement to seeing a much-enjoyed comedy show and then being asked afterwards to tell one of the jokes? Engagement does not necessarily mean a learning experience</a:t>
            </a:r>
          </a:p>
        </p:txBody>
      </p:sp>
      <p:sp>
        <p:nvSpPr>
          <p:cNvPr id="22" name="TextBox 21">
            <a:extLst>
              <a:ext uri="{FF2B5EF4-FFF2-40B4-BE49-F238E27FC236}">
                <a16:creationId xmlns:a16="http://schemas.microsoft.com/office/drawing/2014/main" id="{4F98CE41-BE87-60DF-ED25-772A899471DC}"/>
              </a:ext>
            </a:extLst>
          </p:cNvPr>
          <p:cNvSpPr txBox="1"/>
          <p:nvPr/>
        </p:nvSpPr>
        <p:spPr>
          <a:xfrm>
            <a:off x="4495800" y="6457890"/>
            <a:ext cx="7696200" cy="400110"/>
          </a:xfrm>
          <a:prstGeom prst="rect">
            <a:avLst/>
          </a:prstGeom>
          <a:solidFill>
            <a:srgbClr val="83CBEB"/>
          </a:solidFill>
        </p:spPr>
        <p:txBody>
          <a:bodyPr wrap="square" rtlCol="0">
            <a:spAutoFit/>
          </a:bodyPr>
          <a:lstStyle/>
          <a:p>
            <a:pPr algn="ctr"/>
            <a:r>
              <a:rPr lang="en-GB" sz="2000" b="1" dirty="0"/>
              <a:t>Engagement does not necessarily mean a learning experience</a:t>
            </a:r>
          </a:p>
        </p:txBody>
      </p:sp>
    </p:spTree>
    <p:extLst>
      <p:ext uri="{BB962C8B-B14F-4D97-AF65-F5344CB8AC3E}">
        <p14:creationId xmlns:p14="http://schemas.microsoft.com/office/powerpoint/2010/main" val="256050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title="StepWise for Math Word Problems Using SRSD">
            <a:hlinkClick r:id="" action="ppaction://media"/>
            <a:extLst>
              <a:ext uri="{FF2B5EF4-FFF2-40B4-BE49-F238E27FC236}">
                <a16:creationId xmlns:a16="http://schemas.microsoft.com/office/drawing/2014/main" id="{8C1BFDA8-302E-3153-9B9A-378A1E534488}"/>
              </a:ext>
            </a:extLst>
          </p:cNvPr>
          <p:cNvPicPr>
            <a:picLocks noGrp="1" noRot="1" noChangeAspect="1"/>
          </p:cNvPicPr>
          <p:nvPr>
            <p:ph idx="1"/>
            <a:videoFile r:link="rId1"/>
          </p:nvPr>
        </p:nvPicPr>
        <p:blipFill>
          <a:blip r:embed="rId4"/>
          <a:stretch>
            <a:fillRect/>
          </a:stretch>
        </p:blipFill>
        <p:spPr>
          <a:xfrm>
            <a:off x="3229353" y="1795346"/>
            <a:ext cx="8959845" cy="5062653"/>
          </a:xfrm>
          <a:prstGeom prst="rect">
            <a:avLst/>
          </a:prstGeom>
        </p:spPr>
      </p:pic>
      <p:pic>
        <p:nvPicPr>
          <p:cNvPr id="11" name="Picture 10">
            <a:extLst>
              <a:ext uri="{FF2B5EF4-FFF2-40B4-BE49-F238E27FC236}">
                <a16:creationId xmlns:a16="http://schemas.microsoft.com/office/drawing/2014/main" id="{79E4B133-AF79-5978-F201-E3B810B0AD85}"/>
              </a:ext>
            </a:extLst>
          </p:cNvPr>
          <p:cNvPicPr>
            <a:picLocks noChangeAspect="1"/>
          </p:cNvPicPr>
          <p:nvPr/>
        </p:nvPicPr>
        <p:blipFill>
          <a:blip r:embed="rId5"/>
          <a:stretch>
            <a:fillRect/>
          </a:stretch>
        </p:blipFill>
        <p:spPr>
          <a:xfrm>
            <a:off x="184635" y="466650"/>
            <a:ext cx="2781589" cy="918150"/>
          </a:xfrm>
          <a:prstGeom prst="rect">
            <a:avLst/>
          </a:prstGeom>
        </p:spPr>
      </p:pic>
      <p:sp>
        <p:nvSpPr>
          <p:cNvPr id="12" name="Content Placeholder 2">
            <a:extLst>
              <a:ext uri="{FF2B5EF4-FFF2-40B4-BE49-F238E27FC236}">
                <a16:creationId xmlns:a16="http://schemas.microsoft.com/office/drawing/2014/main" id="{E5D39B74-A7EA-31CA-7C25-22DCB5E7F2F7}"/>
              </a:ext>
            </a:extLst>
          </p:cNvPr>
          <p:cNvSpPr txBox="1">
            <a:spLocks/>
          </p:cNvSpPr>
          <p:nvPr/>
        </p:nvSpPr>
        <p:spPr>
          <a:xfrm>
            <a:off x="2" y="1795346"/>
            <a:ext cx="3111188" cy="50626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solidFill>
                  <a:srgbClr val="FF0000"/>
                </a:solidFill>
                <a:latin typeface="Arial" panose="020B0604020202020204" pitchFamily="34" charset="0"/>
                <a:cs typeface="Arial" panose="020B0604020202020204" pitchFamily="34" charset="0"/>
              </a:rPr>
              <a:t>Personalised Learning</a:t>
            </a:r>
            <a:endParaRPr lang="en-GB" sz="2000" dirty="0">
              <a:solidFill>
                <a:srgbClr val="374151"/>
              </a:solidFill>
              <a:latin typeface="Arial" panose="020B0604020202020204" pitchFamily="34" charset="0"/>
              <a:cs typeface="Arial" panose="020B0604020202020204" pitchFamily="34" charset="0"/>
            </a:endParaRPr>
          </a:p>
          <a:p>
            <a:r>
              <a:rPr lang="en-GB" sz="2000" b="1" dirty="0">
                <a:solidFill>
                  <a:srgbClr val="FF0000"/>
                </a:solidFill>
                <a:latin typeface="Arial" panose="020B0604020202020204" pitchFamily="34" charset="0"/>
                <a:cs typeface="Arial" panose="020B0604020202020204" pitchFamily="34" charset="0"/>
              </a:rPr>
              <a:t>Interactive Tutoring</a:t>
            </a:r>
            <a:r>
              <a:rPr lang="en-GB" sz="2000" dirty="0">
                <a:solidFill>
                  <a:srgbClr val="FF0000"/>
                </a:solidFill>
                <a:latin typeface="Arial" panose="020B0604020202020204" pitchFamily="34" charset="0"/>
                <a:cs typeface="Arial" panose="020B0604020202020204" pitchFamily="34" charset="0"/>
              </a:rPr>
              <a:t> </a:t>
            </a:r>
          </a:p>
          <a:p>
            <a:r>
              <a:rPr lang="en-GB" sz="2000" b="1" dirty="0">
                <a:solidFill>
                  <a:srgbClr val="FF0000"/>
                </a:solidFill>
                <a:latin typeface="Arial" panose="020B0604020202020204" pitchFamily="34" charset="0"/>
                <a:cs typeface="Arial" panose="020B0604020202020204" pitchFamily="34" charset="0"/>
              </a:rPr>
              <a:t>Step-by-Step Guidance</a:t>
            </a:r>
            <a:r>
              <a:rPr lang="en-GB" sz="2000" dirty="0">
                <a:solidFill>
                  <a:srgbClr val="FF0000"/>
                </a:solidFill>
                <a:latin typeface="Arial" panose="020B0604020202020204" pitchFamily="34" charset="0"/>
                <a:cs typeface="Arial" panose="020B0604020202020204" pitchFamily="34" charset="0"/>
              </a:rPr>
              <a:t> </a:t>
            </a:r>
            <a:endParaRPr lang="en-GB" sz="2000" dirty="0">
              <a:solidFill>
                <a:srgbClr val="374151"/>
              </a:solidFill>
              <a:latin typeface="Arial" panose="020B0604020202020204" pitchFamily="34" charset="0"/>
              <a:cs typeface="Arial" panose="020B0604020202020204" pitchFamily="34" charset="0"/>
            </a:endParaRPr>
          </a:p>
          <a:p>
            <a:r>
              <a:rPr lang="en-GB" sz="2000" b="1" dirty="0">
                <a:solidFill>
                  <a:srgbClr val="FF0000"/>
                </a:solidFill>
                <a:latin typeface="Arial" panose="020B0604020202020204" pitchFamily="34" charset="0"/>
                <a:cs typeface="Arial" panose="020B0604020202020204" pitchFamily="34" charset="0"/>
              </a:rPr>
              <a:t>Immediate Feedback</a:t>
            </a:r>
            <a:endParaRPr lang="en-GB" sz="2000" dirty="0">
              <a:solidFill>
                <a:srgbClr val="374151"/>
              </a:solidFill>
              <a:latin typeface="Arial" panose="020B0604020202020204" pitchFamily="34" charset="0"/>
              <a:cs typeface="Arial" panose="020B0604020202020204" pitchFamily="34" charset="0"/>
            </a:endParaRPr>
          </a:p>
          <a:p>
            <a:r>
              <a:rPr lang="en-GB" sz="2000" b="1" dirty="0">
                <a:solidFill>
                  <a:srgbClr val="FF0000"/>
                </a:solidFill>
                <a:latin typeface="Arial" panose="020B0604020202020204" pitchFamily="34" charset="0"/>
                <a:cs typeface="Arial" panose="020B0604020202020204" pitchFamily="34" charset="0"/>
              </a:rPr>
              <a:t>Performance Monitoring</a:t>
            </a:r>
            <a:endParaRPr lang="en-GB" sz="2000" dirty="0">
              <a:solidFill>
                <a:srgbClr val="374151"/>
              </a:solidFill>
              <a:latin typeface="Arial" panose="020B0604020202020204" pitchFamily="34" charset="0"/>
              <a:cs typeface="Arial" panose="020B0604020202020204" pitchFamily="34" charset="0"/>
            </a:endParaRPr>
          </a:p>
          <a:p>
            <a:r>
              <a:rPr lang="en-GB" sz="2000" b="1" dirty="0">
                <a:solidFill>
                  <a:srgbClr val="FF0000"/>
                </a:solidFill>
                <a:latin typeface="Arial" panose="020B0604020202020204" pitchFamily="34" charset="0"/>
                <a:cs typeface="Arial" panose="020B0604020202020204" pitchFamily="34" charset="0"/>
              </a:rPr>
              <a:t>Increased Accessibility</a:t>
            </a:r>
            <a:endParaRPr lang="en-GB" sz="2000" dirty="0">
              <a:solidFill>
                <a:srgbClr val="374151"/>
              </a:solidFill>
              <a:latin typeface="Arial" panose="020B0604020202020204" pitchFamily="34" charset="0"/>
              <a:cs typeface="Arial" panose="020B0604020202020204" pitchFamily="34" charset="0"/>
            </a:endParaRPr>
          </a:p>
          <a:p>
            <a:r>
              <a:rPr lang="en-GB" sz="2000" b="1" dirty="0">
                <a:solidFill>
                  <a:srgbClr val="FF0000"/>
                </a:solidFill>
                <a:latin typeface="Arial" panose="020B0604020202020204" pitchFamily="34" charset="0"/>
                <a:cs typeface="Arial" panose="020B0604020202020204" pitchFamily="34" charset="0"/>
              </a:rPr>
              <a:t>Bridging Educational Gaps</a:t>
            </a:r>
            <a:r>
              <a:rPr lang="en-GB" sz="2000" dirty="0">
                <a:solidFill>
                  <a:srgbClr val="FF0000"/>
                </a:solidFill>
                <a:latin typeface="Arial" panose="020B0604020202020204" pitchFamily="34" charset="0"/>
                <a:cs typeface="Arial" panose="020B0604020202020204" pitchFamily="34" charset="0"/>
              </a:rPr>
              <a:t> </a:t>
            </a:r>
            <a:endParaRPr lang="en-GB" sz="2000" dirty="0">
              <a:solidFill>
                <a:srgbClr val="374151"/>
              </a:solidFill>
              <a:latin typeface="Arial" panose="020B0604020202020204" pitchFamily="34" charset="0"/>
              <a:cs typeface="Arial" panose="020B0604020202020204" pitchFamily="34" charset="0"/>
            </a:endParaRPr>
          </a:p>
          <a:p>
            <a:pPr marL="0" indent="0">
              <a:buNone/>
            </a:pPr>
            <a:endParaRPr lang="en-GB" sz="16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9433653-D970-C673-E5AB-E3C61B70B1BF}"/>
              </a:ext>
            </a:extLst>
          </p:cNvPr>
          <p:cNvSpPr txBox="1"/>
          <p:nvPr/>
        </p:nvSpPr>
        <p:spPr>
          <a:xfrm>
            <a:off x="0" y="0"/>
            <a:ext cx="12192000" cy="473976"/>
          </a:xfrm>
          <a:prstGeom prst="rect">
            <a:avLst/>
          </a:prstGeom>
          <a:solidFill>
            <a:srgbClr val="F58320"/>
          </a:solidFill>
        </p:spPr>
        <p:txBody>
          <a:bodyPr wrap="square">
            <a:spAutoFit/>
          </a:bodyPr>
          <a:lstStyle/>
          <a:p>
            <a:pPr marR="0" lvl="0" algn="ctr" defTabSz="914400" rtl="0" eaLnBrk="1" fontAlgn="auto" latinLnBrk="0" hangingPunct="1">
              <a:lnSpc>
                <a:spcPct val="107000"/>
              </a:lnSpc>
              <a:spcBef>
                <a:spcPts val="1000"/>
              </a:spcBef>
              <a:spcAft>
                <a:spcPts val="800"/>
              </a:spcAft>
              <a:buClrTx/>
              <a:buSzPts val="1000"/>
              <a:tabLst>
                <a:tab pos="457200" algn="l"/>
              </a:tabLst>
              <a:defRPr/>
            </a:pPr>
            <a:r>
              <a:rPr kumimoji="0" lang="en-GB" sz="2400" b="1" i="0" u="none" strike="noStrike" kern="100" cap="none" spc="0" normalizeH="0" baseline="0" noProof="0" dirty="0">
                <a:ln>
                  <a:noFill/>
                </a:ln>
                <a:solidFill>
                  <a:srgbClr val="7030A0"/>
                </a:solidFill>
                <a:effectLst/>
                <a:uLnTx/>
                <a:uFillTx/>
                <a:latin typeface="Aptos" panose="020B0004020202020204" pitchFamily="34" charset="0"/>
                <a:ea typeface="Aptos" panose="020B0004020202020204" pitchFamily="34" charset="0"/>
                <a:cs typeface="Times New Roman" panose="02020603050405020304" pitchFamily="18" charset="0"/>
              </a:rPr>
              <a:t>Interactive Learning Experiences</a:t>
            </a:r>
            <a:endParaRPr kumimoji="0" lang="en-GB" sz="2400" b="0" i="0" u="none" strike="noStrike" kern="100" cap="none" spc="0" normalizeH="0" baseline="0" noProof="0" dirty="0">
              <a:ln>
                <a:noFill/>
              </a:ln>
              <a:solidFill>
                <a:srgbClr val="7030A0"/>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C873BAD7-2A3A-89A0-62C2-F4EBDD59052B}"/>
              </a:ext>
            </a:extLst>
          </p:cNvPr>
          <p:cNvSpPr txBox="1"/>
          <p:nvPr/>
        </p:nvSpPr>
        <p:spPr>
          <a:xfrm>
            <a:off x="5463354" y="1263578"/>
            <a:ext cx="3928021" cy="307777"/>
          </a:xfrm>
          <a:prstGeom prst="rect">
            <a:avLst/>
          </a:prstGeom>
          <a:solidFill>
            <a:srgbClr val="F58320"/>
          </a:solidFill>
        </p:spPr>
        <p:txBody>
          <a:bodyPr wrap="square" rtlCol="0">
            <a:spAutoFit/>
          </a:bodyPr>
          <a:lstStyle/>
          <a:p>
            <a:pPr algn="l"/>
            <a:r>
              <a:rPr lang="en-GB" sz="1400" i="0" dirty="0">
                <a:solidFill>
                  <a:srgbClr val="0F0F0F"/>
                </a:solidFill>
                <a:effectLst/>
                <a:latin typeface="Roboto" panose="02000000000000000000" pitchFamily="2" charset="0"/>
              </a:rPr>
              <a:t>StepWise for Math Word Problems Using SRSD</a:t>
            </a:r>
          </a:p>
        </p:txBody>
      </p:sp>
    </p:spTree>
    <p:extLst>
      <p:ext uri="{BB962C8B-B14F-4D97-AF65-F5344CB8AC3E}">
        <p14:creationId xmlns:p14="http://schemas.microsoft.com/office/powerpoint/2010/main" val="77910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EEA0E5F-C7B4-2F04-52D7-4526E8B12C5C}"/>
              </a:ext>
            </a:extLst>
          </p:cNvPr>
          <p:cNvSpPr txBox="1"/>
          <p:nvPr/>
        </p:nvSpPr>
        <p:spPr>
          <a:xfrm>
            <a:off x="838200" y="459863"/>
            <a:ext cx="10515600" cy="1004594"/>
          </a:xfrm>
          <a:prstGeom prst="rect">
            <a:avLst/>
          </a:prstGeom>
        </p:spPr>
        <p:txBody>
          <a:bodyPr vert="horz" lIns="91440" tIns="45720" rIns="91440" bIns="45720" rtlCol="0" anchor="ctr">
            <a:normAutofit/>
          </a:bodyPr>
          <a:lstStyle/>
          <a:p>
            <a:pPr marR="0" lvl="0" algn="ctr" fontAlgn="auto">
              <a:lnSpc>
                <a:spcPct val="90000"/>
              </a:lnSpc>
              <a:spcBef>
                <a:spcPct val="0"/>
              </a:spcBef>
              <a:spcAft>
                <a:spcPts val="800"/>
              </a:spcAft>
              <a:buClrTx/>
              <a:buSzPts val="1000"/>
              <a:tabLst>
                <a:tab pos="457200" algn="l"/>
              </a:tabLst>
              <a:defRPr/>
            </a:pPr>
            <a:r>
              <a:rPr kumimoji="0" lang="en-US" sz="3100" b="1" i="0" u="none" strike="noStrike" kern="1200" cap="none" spc="0" normalizeH="0" baseline="0" noProof="0" dirty="0">
                <a:ln>
                  <a:noFill/>
                </a:ln>
                <a:solidFill>
                  <a:srgbClr val="FFFFFF"/>
                </a:solidFill>
                <a:effectLst/>
                <a:uLnTx/>
                <a:uFillTx/>
                <a:latin typeface="+mj-lt"/>
                <a:ea typeface="+mj-ea"/>
                <a:cs typeface="+mj-cs"/>
              </a:rPr>
              <a:t>Interactive Learning Experiences</a:t>
            </a:r>
            <a:endParaRPr kumimoji="0" lang="en-US" sz="3100" b="0" i="0" u="none" strike="noStrike" kern="1200" cap="none" spc="0" normalizeH="0" baseline="0" noProof="0" dirty="0">
              <a:ln>
                <a:noFill/>
              </a:ln>
              <a:solidFill>
                <a:srgbClr val="FFFFFF"/>
              </a:solidFill>
              <a:effectLst/>
              <a:uLnTx/>
              <a:uFillTx/>
              <a:latin typeface="+mj-lt"/>
              <a:ea typeface="+mj-ea"/>
              <a:cs typeface="+mj-cs"/>
            </a:endParaRPr>
          </a:p>
        </p:txBody>
      </p:sp>
      <p:sp>
        <p:nvSpPr>
          <p:cNvPr id="24" name="Rectangle: Rounded Corners 23">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nline Media 6" title="Your Child’s Personal AI Tutor | Synthesis">
            <a:hlinkClick r:id="" action="ppaction://media"/>
            <a:extLst>
              <a:ext uri="{FF2B5EF4-FFF2-40B4-BE49-F238E27FC236}">
                <a16:creationId xmlns:a16="http://schemas.microsoft.com/office/drawing/2014/main" id="{3D2039C9-3313-F264-E666-217047C9E104}"/>
              </a:ext>
            </a:extLst>
          </p:cNvPr>
          <p:cNvPicPr>
            <a:picLocks noRot="1" noChangeAspect="1"/>
          </p:cNvPicPr>
          <p:nvPr>
            <a:videoFile r:link="rId1"/>
          </p:nvPr>
        </p:nvPicPr>
        <p:blipFill>
          <a:blip r:embed="rId4"/>
          <a:stretch>
            <a:fillRect/>
          </a:stretch>
        </p:blipFill>
        <p:spPr>
          <a:xfrm>
            <a:off x="6926671" y="3387267"/>
            <a:ext cx="3926565" cy="2218659"/>
          </a:xfrm>
          <a:prstGeom prst="rect">
            <a:avLst/>
          </a:prstGeom>
        </p:spPr>
      </p:pic>
      <p:sp>
        <p:nvSpPr>
          <p:cNvPr id="11" name="TextBox 10">
            <a:extLst>
              <a:ext uri="{FF2B5EF4-FFF2-40B4-BE49-F238E27FC236}">
                <a16:creationId xmlns:a16="http://schemas.microsoft.com/office/drawing/2014/main" id="{2A73282D-4C38-667B-4B09-7E83102866DC}"/>
              </a:ext>
            </a:extLst>
          </p:cNvPr>
          <p:cNvSpPr txBox="1"/>
          <p:nvPr/>
        </p:nvSpPr>
        <p:spPr>
          <a:xfrm>
            <a:off x="1229126" y="2569217"/>
            <a:ext cx="4767102" cy="3096004"/>
          </a:xfrm>
          <a:prstGeom prst="rect">
            <a:avLst/>
          </a:prstGeom>
          <a:noFill/>
        </p:spPr>
        <p:txBody>
          <a:bodyPr wrap="square">
            <a:spAutoFit/>
          </a:bodyPr>
          <a:lstStyle/>
          <a:p>
            <a:pPr defTabSz="941832">
              <a:lnSpc>
                <a:spcPct val="107000"/>
              </a:lnSpc>
              <a:spcAft>
                <a:spcPts val="824"/>
              </a:spcAft>
            </a:pPr>
            <a:r>
              <a:rPr lang="en-GB" sz="1854" kern="100">
                <a:solidFill>
                  <a:schemeClr val="tx1"/>
                </a:solidFill>
                <a:latin typeface="Aptos" panose="020B0004020202020204" pitchFamily="34" charset="0"/>
                <a:ea typeface="+mn-ea"/>
                <a:cs typeface="Times New Roman" panose="02020603050405020304" pitchFamily="18" charset="0"/>
              </a:rPr>
              <a:t>For example, Synthesis provides a platform that originated from an experimental school started by Elon Musk at SpaceX.</a:t>
            </a:r>
          </a:p>
          <a:p>
            <a:pPr defTabSz="941832">
              <a:lnSpc>
                <a:spcPct val="107000"/>
              </a:lnSpc>
              <a:spcAft>
                <a:spcPts val="824"/>
              </a:spcAft>
            </a:pPr>
            <a:endParaRPr lang="en-GB" sz="103" kern="100">
              <a:solidFill>
                <a:schemeClr val="tx1"/>
              </a:solidFill>
              <a:latin typeface="Aptos" panose="020B0004020202020204" pitchFamily="34" charset="0"/>
              <a:ea typeface="+mn-ea"/>
              <a:cs typeface="Times New Roman" panose="02020603050405020304" pitchFamily="18" charset="0"/>
            </a:endParaRPr>
          </a:p>
          <a:p>
            <a:pPr defTabSz="941832">
              <a:lnSpc>
                <a:spcPct val="107000"/>
              </a:lnSpc>
              <a:spcAft>
                <a:spcPts val="824"/>
              </a:spcAft>
            </a:pPr>
            <a:r>
              <a:rPr lang="en-GB" sz="1854" kern="100">
                <a:solidFill>
                  <a:schemeClr val="tx1"/>
                </a:solidFill>
                <a:latin typeface="Aptos" panose="020B0004020202020204" pitchFamily="34" charset="0"/>
                <a:ea typeface="+mn-ea"/>
                <a:cs typeface="Times New Roman" panose="02020603050405020304" pitchFamily="18" charset="0"/>
              </a:rPr>
              <a:t> It aims to develop students who are enthralled by complexity and skilled in solving unknown problems. Synthesis uses games to help students develop strategic thinking and collaborative problem-solving abilities</a:t>
            </a:r>
            <a:r>
              <a:rPr lang="en-GB" sz="1854" kern="100">
                <a:solidFill>
                  <a:schemeClr val="tx1"/>
                </a:solidFill>
                <a:latin typeface="Arial" panose="020B0604020202020204" pitchFamily="34" charset="0"/>
                <a:ea typeface="+mn-ea"/>
                <a:cs typeface="Times New Roman" panose="02020603050405020304" pitchFamily="18" charset="0"/>
              </a:rPr>
              <a:t>​​</a:t>
            </a:r>
            <a:r>
              <a:rPr lang="en-GB" sz="1854" kern="100">
                <a:solidFill>
                  <a:schemeClr val="tx1"/>
                </a:solidFill>
                <a:latin typeface="Aptos" panose="020B0004020202020204" pitchFamily="34" charset="0"/>
                <a:ea typeface="+mn-ea"/>
                <a:cs typeface="Times New Roman" panose="02020603050405020304" pitchFamily="18" charset="0"/>
              </a:rPr>
              <a:t>. </a:t>
            </a:r>
            <a:r>
              <a:rPr lang="en-GB" sz="1854" u="sng" kern="100">
                <a:solidFill>
                  <a:srgbClr val="0000FF"/>
                </a:solidFill>
                <a:latin typeface="Aptos" panose="020B0004020202020204" pitchFamily="34" charset="0"/>
                <a:ea typeface="+mn-ea"/>
                <a:cs typeface="Times New Roman" panose="02020603050405020304" pitchFamily="18" charset="0"/>
                <a:hlinkClick r:id="rId5"/>
              </a:rPr>
              <a:t>Synthesis</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3509289E-E6DE-A63E-70CE-CC06BEF70E88}"/>
              </a:ext>
            </a:extLst>
          </p:cNvPr>
          <p:cNvSpPr txBox="1"/>
          <p:nvPr/>
        </p:nvSpPr>
        <p:spPr>
          <a:xfrm>
            <a:off x="838200" y="1812417"/>
            <a:ext cx="5329202" cy="714365"/>
          </a:xfrm>
          <a:prstGeom prst="rect">
            <a:avLst/>
          </a:prstGeom>
          <a:noFill/>
        </p:spPr>
        <p:txBody>
          <a:bodyPr wrap="square" rtlCol="0">
            <a:spAutoFit/>
          </a:bodyPr>
          <a:lstStyle/>
          <a:p>
            <a:pPr marL="294323" indent="-294323" algn="ctr" defTabSz="941832">
              <a:lnSpc>
                <a:spcPct val="110000"/>
              </a:lnSpc>
              <a:spcAft>
                <a:spcPts val="824"/>
              </a:spcAft>
              <a:tabLst>
                <a:tab pos="941832" algn="l"/>
              </a:tabLst>
            </a:pPr>
            <a:r>
              <a:rPr lang="en-GB" sz="1854" b="1" kern="1200">
                <a:solidFill>
                  <a:srgbClr val="7030A0"/>
                </a:solidFill>
                <a:latin typeface="Söhne"/>
                <a:ea typeface="+mn-ea"/>
                <a:cs typeface="+mn-cs"/>
              </a:rPr>
              <a:t>AI creating simulations and games that engage students in complex problem-solving activities.</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D2CE63D6-67DF-E829-2731-E93891FDF791}"/>
              </a:ext>
            </a:extLst>
          </p:cNvPr>
          <p:cNvSpPr txBox="1"/>
          <p:nvPr/>
        </p:nvSpPr>
        <p:spPr>
          <a:xfrm>
            <a:off x="7099967" y="5661928"/>
            <a:ext cx="3579972" cy="319210"/>
          </a:xfrm>
          <a:prstGeom prst="rect">
            <a:avLst/>
          </a:prstGeom>
          <a:noFill/>
        </p:spPr>
        <p:txBody>
          <a:bodyPr wrap="square">
            <a:spAutoFit/>
          </a:bodyPr>
          <a:lstStyle/>
          <a:p>
            <a:pPr defTabSz="941832">
              <a:spcAft>
                <a:spcPts val="600"/>
              </a:spcAft>
            </a:pPr>
            <a:r>
              <a:rPr lang="en-GB" sz="1442" kern="1200" dirty="0">
                <a:solidFill>
                  <a:srgbClr val="0F0F0F"/>
                </a:solidFill>
                <a:latin typeface="Roboto" panose="02000000000000000000" pitchFamily="2" charset="0"/>
                <a:ea typeface="+mn-ea"/>
                <a:cs typeface="+mn-cs"/>
              </a:rPr>
              <a:t>Your Child’s Personal AI Tutor | Synthesis</a:t>
            </a:r>
            <a:endParaRPr lang="en-GB" sz="1400" i="0" dirty="0">
              <a:solidFill>
                <a:srgbClr val="0F0F0F"/>
              </a:solidFill>
              <a:effectLst/>
              <a:latin typeface="Roboto" panose="02000000000000000000" pitchFamily="2" charset="0"/>
            </a:endParaRPr>
          </a:p>
        </p:txBody>
      </p:sp>
      <p:pic>
        <p:nvPicPr>
          <p:cNvPr id="17" name="Picture 16">
            <a:extLst>
              <a:ext uri="{FF2B5EF4-FFF2-40B4-BE49-F238E27FC236}">
                <a16:creationId xmlns:a16="http://schemas.microsoft.com/office/drawing/2014/main" id="{11F133A6-20E6-DF50-FAA5-29E65AB366FE}"/>
              </a:ext>
            </a:extLst>
          </p:cNvPr>
          <p:cNvPicPr>
            <a:picLocks noChangeAspect="1"/>
          </p:cNvPicPr>
          <p:nvPr/>
        </p:nvPicPr>
        <p:blipFill>
          <a:blip r:embed="rId6"/>
          <a:stretch>
            <a:fillRect/>
          </a:stretch>
        </p:blipFill>
        <p:spPr>
          <a:xfrm>
            <a:off x="6926670" y="1809889"/>
            <a:ext cx="3926566" cy="1330311"/>
          </a:xfrm>
          <a:prstGeom prst="rect">
            <a:avLst/>
          </a:prstGeom>
        </p:spPr>
      </p:pic>
    </p:spTree>
    <p:extLst>
      <p:ext uri="{BB962C8B-B14F-4D97-AF65-F5344CB8AC3E}">
        <p14:creationId xmlns:p14="http://schemas.microsoft.com/office/powerpoint/2010/main" val="412688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id="{3B5DEDA2-34E2-70DF-B328-74CA7BB2A54B}"/>
              </a:ext>
            </a:extLst>
          </p:cNvPr>
          <p:cNvSpPr txBox="1"/>
          <p:nvPr/>
        </p:nvSpPr>
        <p:spPr>
          <a:xfrm>
            <a:off x="838199" y="388308"/>
            <a:ext cx="7188989" cy="1021424"/>
          </a:xfrm>
          <a:prstGeom prst="rect">
            <a:avLst/>
          </a:prstGeom>
        </p:spPr>
        <p:txBody>
          <a:bodyPr vert="horz" lIns="91440" tIns="45720" rIns="91440" bIns="45720" rtlCol="0" anchor="b">
            <a:normAutofit/>
          </a:bodyPr>
          <a:lstStyle/>
          <a:p>
            <a:pPr marR="0" lvl="0" fontAlgn="auto">
              <a:lnSpc>
                <a:spcPct val="90000"/>
              </a:lnSpc>
              <a:spcBef>
                <a:spcPct val="0"/>
              </a:spcBef>
              <a:spcAft>
                <a:spcPts val="800"/>
              </a:spcAft>
              <a:buClrTx/>
              <a:buSzPts val="1000"/>
              <a:tabLst>
                <a:tab pos="457200" algn="l"/>
              </a:tabLst>
              <a:defRPr/>
            </a:pPr>
            <a:r>
              <a:rPr kumimoji="0" lang="en-US" sz="3100" b="1" i="0" u="none" strike="noStrike" kern="1200" cap="none" spc="0" normalizeH="0" baseline="0" noProof="0">
                <a:ln>
                  <a:noFill/>
                </a:ln>
                <a:solidFill>
                  <a:schemeClr val="bg1"/>
                </a:solidFill>
                <a:effectLst/>
                <a:uLnTx/>
                <a:uFillTx/>
                <a:latin typeface="+mj-lt"/>
                <a:ea typeface="+mj-ea"/>
                <a:cs typeface="+mj-cs"/>
              </a:rPr>
              <a:t>AI in Education: An Overview – Interactive Learning Experiences</a:t>
            </a:r>
            <a:endParaRPr kumimoji="0" lang="en-US" sz="3100" b="0" i="0" u="none" strike="noStrike" kern="1200" cap="none" spc="0" normalizeH="0" baseline="0" noProof="0">
              <a:ln>
                <a:noFill/>
              </a:ln>
              <a:solidFill>
                <a:schemeClr val="bg1"/>
              </a:solidFill>
              <a:effectLst/>
              <a:uLnTx/>
              <a:uFillTx/>
              <a:latin typeface="+mj-lt"/>
              <a:ea typeface="+mj-ea"/>
              <a:cs typeface="+mj-cs"/>
            </a:endParaRPr>
          </a:p>
        </p:txBody>
      </p:sp>
      <p:cxnSp>
        <p:nvCxnSpPr>
          <p:cNvPr id="19" name="Straight Connector 18">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440584"/>
            <a:ext cx="80271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7C2F6CE-0CF2-4DDD-85F5-96799A328F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164811" y="6267491"/>
            <a:ext cx="80271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09933BE-0497-710D-BE33-3BD61DB4063E}"/>
              </a:ext>
            </a:extLst>
          </p:cNvPr>
          <p:cNvSpPr txBox="1"/>
          <p:nvPr/>
        </p:nvSpPr>
        <p:spPr>
          <a:xfrm>
            <a:off x="625173" y="1719783"/>
            <a:ext cx="4765947" cy="1624163"/>
          </a:xfrm>
          <a:prstGeom prst="rect">
            <a:avLst/>
          </a:prstGeom>
          <a:solidFill>
            <a:srgbClr val="F58320"/>
          </a:solidFill>
        </p:spPr>
        <p:txBody>
          <a:bodyPr wrap="square" rtlCol="0">
            <a:spAutoFit/>
          </a:bodyPr>
          <a:lstStyle/>
          <a:p>
            <a:pPr algn="ctr" defTabSz="786384">
              <a:lnSpc>
                <a:spcPct val="90000"/>
              </a:lnSpc>
              <a:spcBef>
                <a:spcPts val="430"/>
              </a:spcBef>
              <a:defRPr/>
            </a:pPr>
            <a:r>
              <a:rPr lang="en-GB" sz="2408" kern="1200" dirty="0">
                <a:solidFill>
                  <a:srgbClr val="374151"/>
                </a:solidFill>
                <a:latin typeface="Söhne"/>
                <a:ea typeface="+mn-ea"/>
                <a:cs typeface="+mn-cs"/>
              </a:rPr>
              <a:t>AI in </a:t>
            </a:r>
            <a:r>
              <a:rPr lang="en-GB" sz="3096" b="1" kern="1200" dirty="0">
                <a:solidFill>
                  <a:srgbClr val="374151"/>
                </a:solidFill>
                <a:latin typeface="Söhne"/>
                <a:ea typeface="+mn-ea"/>
                <a:cs typeface="+mn-cs"/>
              </a:rPr>
              <a:t>virtual labs</a:t>
            </a:r>
            <a:r>
              <a:rPr lang="en-GB" sz="2408" kern="1200" dirty="0">
                <a:solidFill>
                  <a:srgbClr val="374151"/>
                </a:solidFill>
                <a:latin typeface="Söhne"/>
                <a:ea typeface="+mn-ea"/>
                <a:cs typeface="+mn-cs"/>
              </a:rPr>
              <a:t>, </a:t>
            </a:r>
          </a:p>
          <a:p>
            <a:pPr algn="ctr" defTabSz="786384">
              <a:lnSpc>
                <a:spcPct val="90000"/>
              </a:lnSpc>
              <a:spcBef>
                <a:spcPts val="430"/>
              </a:spcBef>
              <a:defRPr/>
            </a:pPr>
            <a:r>
              <a:rPr lang="en-GB" sz="2408" kern="1200" dirty="0">
                <a:solidFill>
                  <a:srgbClr val="374151"/>
                </a:solidFill>
                <a:latin typeface="Söhne"/>
                <a:ea typeface="+mn-ea"/>
                <a:cs typeface="+mn-cs"/>
              </a:rPr>
              <a:t>allows students to conduct </a:t>
            </a:r>
          </a:p>
          <a:p>
            <a:pPr algn="ctr" defTabSz="786384">
              <a:lnSpc>
                <a:spcPct val="90000"/>
              </a:lnSpc>
              <a:spcBef>
                <a:spcPts val="430"/>
              </a:spcBef>
              <a:defRPr/>
            </a:pPr>
            <a:r>
              <a:rPr lang="en-GB" sz="2408" kern="1200" dirty="0">
                <a:solidFill>
                  <a:srgbClr val="374151"/>
                </a:solidFill>
                <a:latin typeface="Söhne"/>
                <a:ea typeface="+mn-ea"/>
                <a:cs typeface="+mn-cs"/>
              </a:rPr>
              <a:t>experiments in a safe and controlled digital environment.</a:t>
            </a:r>
            <a:endParaRPr kumimoji="0" lang="en-GB" sz="2800" b="0" i="0" u="none" strike="noStrike" kern="1200" cap="none" spc="0" normalizeH="0" baseline="0" noProof="0" dirty="0">
              <a:ln>
                <a:noFill/>
              </a:ln>
              <a:solidFill>
                <a:srgbClr val="374151"/>
              </a:solidFill>
              <a:effectLst/>
              <a:uLnTx/>
              <a:uFillTx/>
              <a:latin typeface="Söhne"/>
              <a:ea typeface="+mn-ea"/>
              <a:cs typeface="+mn-cs"/>
            </a:endParaRPr>
          </a:p>
        </p:txBody>
      </p:sp>
      <p:sp>
        <p:nvSpPr>
          <p:cNvPr id="2" name="TextBox 1">
            <a:extLst>
              <a:ext uri="{FF2B5EF4-FFF2-40B4-BE49-F238E27FC236}">
                <a16:creationId xmlns:a16="http://schemas.microsoft.com/office/drawing/2014/main" id="{3C036D77-D5C1-91BF-D6A5-EA75F30F518D}"/>
              </a:ext>
            </a:extLst>
          </p:cNvPr>
          <p:cNvSpPr txBox="1"/>
          <p:nvPr/>
        </p:nvSpPr>
        <p:spPr>
          <a:xfrm>
            <a:off x="625173" y="3602701"/>
            <a:ext cx="4765947" cy="1631216"/>
          </a:xfrm>
          <a:prstGeom prst="rect">
            <a:avLst/>
          </a:prstGeom>
          <a:noFill/>
        </p:spPr>
        <p:txBody>
          <a:bodyPr wrap="square" rtlCol="0">
            <a:spAutoFit/>
          </a:bodyPr>
          <a:lstStyle/>
          <a:p>
            <a:pPr defTabSz="786384">
              <a:spcAft>
                <a:spcPts val="600"/>
              </a:spcAft>
            </a:pPr>
            <a:r>
              <a:rPr lang="en-GB" sz="2000" kern="1200" dirty="0">
                <a:solidFill>
                  <a:srgbClr val="97D0DE"/>
                </a:solidFill>
                <a:latin typeface="Söhne"/>
                <a:ea typeface="+mn-ea"/>
                <a:cs typeface="+mn-cs"/>
              </a:rPr>
              <a:t>AI-driven virtual labs represent a significant advancement in </a:t>
            </a:r>
            <a:r>
              <a:rPr lang="en-GB" sz="2000" b="1" kern="1200" dirty="0">
                <a:solidFill>
                  <a:srgbClr val="00B0F0"/>
                </a:solidFill>
                <a:latin typeface="Söhne"/>
                <a:ea typeface="+mn-ea"/>
                <a:cs typeface="+mn-cs"/>
              </a:rPr>
              <a:t>STEM education</a:t>
            </a:r>
            <a:r>
              <a:rPr lang="en-GB" sz="2000" kern="1200" dirty="0">
                <a:solidFill>
                  <a:srgbClr val="97D0DE"/>
                </a:solidFill>
                <a:latin typeface="Söhne"/>
                <a:ea typeface="+mn-ea"/>
                <a:cs typeface="+mn-cs"/>
              </a:rPr>
              <a:t>, providing safer, more accessible, and cost-effective ways to enhance the practical learning experience in higher education settings.</a:t>
            </a:r>
            <a:endParaRPr lang="en-GB" sz="2800" b="0" i="0" dirty="0">
              <a:solidFill>
                <a:srgbClr val="97D0DE"/>
              </a:solidFill>
              <a:effectLst/>
              <a:latin typeface="Söhne"/>
            </a:endParaRPr>
          </a:p>
        </p:txBody>
      </p:sp>
      <p:pic>
        <p:nvPicPr>
          <p:cNvPr id="4" name="Online Media 3" title="This virtual lab will revolutionize science class | Michael Bodekaer">
            <a:hlinkClick r:id="" action="ppaction://media"/>
            <a:extLst>
              <a:ext uri="{FF2B5EF4-FFF2-40B4-BE49-F238E27FC236}">
                <a16:creationId xmlns:a16="http://schemas.microsoft.com/office/drawing/2014/main" id="{8033DF84-35CA-7796-6ECD-EBD4881DC401}"/>
              </a:ext>
            </a:extLst>
          </p:cNvPr>
          <p:cNvPicPr>
            <a:picLocks noRot="1" noChangeAspect="1"/>
          </p:cNvPicPr>
          <p:nvPr>
            <a:videoFile r:link="rId1"/>
          </p:nvPr>
        </p:nvPicPr>
        <p:blipFill>
          <a:blip r:embed="rId4"/>
          <a:stretch>
            <a:fillRect/>
          </a:stretch>
        </p:blipFill>
        <p:spPr>
          <a:xfrm>
            <a:off x="5812119" y="1750637"/>
            <a:ext cx="5986559" cy="3382406"/>
          </a:xfrm>
          <a:prstGeom prst="rect">
            <a:avLst/>
          </a:prstGeom>
        </p:spPr>
      </p:pic>
      <p:sp>
        <p:nvSpPr>
          <p:cNvPr id="9" name="TextBox 8">
            <a:extLst>
              <a:ext uri="{FF2B5EF4-FFF2-40B4-BE49-F238E27FC236}">
                <a16:creationId xmlns:a16="http://schemas.microsoft.com/office/drawing/2014/main" id="{F4E0EAC9-B50C-A6D9-92C7-A181B24832E2}"/>
              </a:ext>
            </a:extLst>
          </p:cNvPr>
          <p:cNvSpPr txBox="1"/>
          <p:nvPr/>
        </p:nvSpPr>
        <p:spPr>
          <a:xfrm>
            <a:off x="6355539" y="5133043"/>
            <a:ext cx="4540327" cy="568745"/>
          </a:xfrm>
          <a:prstGeom prst="rect">
            <a:avLst/>
          </a:prstGeom>
          <a:noFill/>
        </p:spPr>
        <p:txBody>
          <a:bodyPr wrap="square">
            <a:spAutoFit/>
          </a:bodyPr>
          <a:lstStyle/>
          <a:p>
            <a:pPr algn="ctr" defTabSz="786384">
              <a:spcAft>
                <a:spcPts val="600"/>
              </a:spcAft>
            </a:pPr>
            <a:r>
              <a:rPr lang="en-GB" sz="1548" b="1" kern="1200" dirty="0">
                <a:solidFill>
                  <a:schemeClr val="bg1"/>
                </a:solidFill>
                <a:latin typeface="Roboto" panose="02000000000000000000" pitchFamily="2" charset="0"/>
                <a:ea typeface="+mn-ea"/>
                <a:cs typeface="+mn-cs"/>
              </a:rPr>
              <a:t>This virtual lab will revolutionize science class | Michael Bodekaer</a:t>
            </a:r>
            <a:endParaRPr lang="en-GB" b="1" i="0" dirty="0">
              <a:solidFill>
                <a:schemeClr val="bg1"/>
              </a:solidFill>
              <a:effectLst/>
              <a:latin typeface="Roboto" panose="02000000000000000000" pitchFamily="2" charset="0"/>
            </a:endParaRPr>
          </a:p>
        </p:txBody>
      </p:sp>
      <p:sp>
        <p:nvSpPr>
          <p:cNvPr id="12" name="TextBox 11">
            <a:extLst>
              <a:ext uri="{FF2B5EF4-FFF2-40B4-BE49-F238E27FC236}">
                <a16:creationId xmlns:a16="http://schemas.microsoft.com/office/drawing/2014/main" id="{60CCF532-5D4C-073B-3BD9-0833C4D77DF1}"/>
              </a:ext>
            </a:extLst>
          </p:cNvPr>
          <p:cNvSpPr txBox="1"/>
          <p:nvPr/>
        </p:nvSpPr>
        <p:spPr>
          <a:xfrm>
            <a:off x="8031299" y="5695829"/>
            <a:ext cx="1137597" cy="261610"/>
          </a:xfrm>
          <a:prstGeom prst="rect">
            <a:avLst/>
          </a:prstGeom>
          <a:noFill/>
        </p:spPr>
        <p:txBody>
          <a:bodyPr wrap="square" rtlCol="0">
            <a:spAutoFit/>
          </a:bodyPr>
          <a:lstStyle/>
          <a:p>
            <a:pPr algn="ctr" defTabSz="786384">
              <a:spcAft>
                <a:spcPts val="600"/>
              </a:spcAft>
            </a:pPr>
            <a:r>
              <a:rPr lang="en-GB" sz="1100" kern="1200" dirty="0">
                <a:solidFill>
                  <a:schemeClr val="bg1"/>
                </a:solidFill>
                <a:latin typeface="+mn-lt"/>
                <a:ea typeface="+mn-ea"/>
                <a:cs typeface="+mn-cs"/>
              </a:rPr>
              <a:t>11.26 minutes</a:t>
            </a:r>
            <a:endParaRPr lang="en-GB" sz="1200" dirty="0">
              <a:solidFill>
                <a:schemeClr val="bg1"/>
              </a:solidFill>
            </a:endParaRPr>
          </a:p>
        </p:txBody>
      </p:sp>
    </p:spTree>
    <p:extLst>
      <p:ext uri="{BB962C8B-B14F-4D97-AF65-F5344CB8AC3E}">
        <p14:creationId xmlns:p14="http://schemas.microsoft.com/office/powerpoint/2010/main" val="179583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nline Media 8" title="'Metaverse school' teaches students using VR">
            <a:hlinkClick r:id="" action="ppaction://media"/>
            <a:extLst>
              <a:ext uri="{FF2B5EF4-FFF2-40B4-BE49-F238E27FC236}">
                <a16:creationId xmlns:a16="http://schemas.microsoft.com/office/drawing/2014/main" id="{FC47AC61-7E80-9EFB-1C66-8C5A00CE9382}"/>
              </a:ext>
            </a:extLst>
          </p:cNvPr>
          <p:cNvPicPr>
            <a:picLocks noRot="1" noChangeAspect="1"/>
          </p:cNvPicPr>
          <p:nvPr>
            <a:videoFile r:link="rId1"/>
          </p:nvPr>
        </p:nvPicPr>
        <p:blipFill>
          <a:blip r:embed="rId4"/>
          <a:stretch>
            <a:fillRect/>
          </a:stretch>
        </p:blipFill>
        <p:spPr>
          <a:xfrm>
            <a:off x="1147565" y="1122515"/>
            <a:ext cx="9342097" cy="5278285"/>
          </a:xfrm>
          <a:prstGeom prst="rect">
            <a:avLst/>
          </a:prstGeom>
        </p:spPr>
      </p:pic>
      <p:sp>
        <p:nvSpPr>
          <p:cNvPr id="11" name="TextBox 10">
            <a:extLst>
              <a:ext uri="{FF2B5EF4-FFF2-40B4-BE49-F238E27FC236}">
                <a16:creationId xmlns:a16="http://schemas.microsoft.com/office/drawing/2014/main" id="{43536E3C-48A0-0256-9AC6-59F5D22CB271}"/>
              </a:ext>
            </a:extLst>
          </p:cNvPr>
          <p:cNvSpPr txBox="1"/>
          <p:nvPr/>
        </p:nvSpPr>
        <p:spPr>
          <a:xfrm>
            <a:off x="3153370" y="749559"/>
            <a:ext cx="4287520" cy="330540"/>
          </a:xfrm>
          <a:prstGeom prst="rect">
            <a:avLst/>
          </a:prstGeom>
          <a:noFill/>
        </p:spPr>
        <p:txBody>
          <a:bodyPr wrap="square">
            <a:spAutoFit/>
          </a:bodyPr>
          <a:lstStyle/>
          <a:p>
            <a:pPr defTabSz="786384">
              <a:spcAft>
                <a:spcPts val="600"/>
              </a:spcAft>
            </a:pPr>
            <a:r>
              <a:rPr lang="en-GB" sz="1548" b="1" kern="1200" dirty="0">
                <a:solidFill>
                  <a:schemeClr val="bg1"/>
                </a:solidFill>
                <a:latin typeface="Roboto" panose="02000000000000000000" pitchFamily="2" charset="0"/>
                <a:ea typeface="+mn-ea"/>
                <a:cs typeface="+mn-cs"/>
              </a:rPr>
              <a:t>'Metaverse school' teaches students using VR</a:t>
            </a:r>
            <a:endParaRPr lang="en-GB" b="1" i="0" dirty="0">
              <a:solidFill>
                <a:schemeClr val="bg1"/>
              </a:solidFill>
              <a:effectLst/>
              <a:latin typeface="Roboto" panose="02000000000000000000" pitchFamily="2" charset="0"/>
            </a:endParaRPr>
          </a:p>
        </p:txBody>
      </p:sp>
      <p:sp>
        <p:nvSpPr>
          <p:cNvPr id="12" name="TextBox 11">
            <a:extLst>
              <a:ext uri="{FF2B5EF4-FFF2-40B4-BE49-F238E27FC236}">
                <a16:creationId xmlns:a16="http://schemas.microsoft.com/office/drawing/2014/main" id="{5331B607-C99D-C7D2-CBE8-3F576E23E4D7}"/>
              </a:ext>
            </a:extLst>
          </p:cNvPr>
          <p:cNvSpPr txBox="1"/>
          <p:nvPr/>
        </p:nvSpPr>
        <p:spPr>
          <a:xfrm>
            <a:off x="9707342" y="6501517"/>
            <a:ext cx="782320" cy="277640"/>
          </a:xfrm>
          <a:prstGeom prst="rect">
            <a:avLst/>
          </a:prstGeom>
          <a:noFill/>
        </p:spPr>
        <p:txBody>
          <a:bodyPr wrap="square" rtlCol="0">
            <a:spAutoFit/>
          </a:bodyPr>
          <a:lstStyle/>
          <a:p>
            <a:pPr algn="ctr" defTabSz="786384">
              <a:spcAft>
                <a:spcPts val="600"/>
              </a:spcAft>
            </a:pPr>
            <a:r>
              <a:rPr lang="en-GB" sz="1204" kern="1200" dirty="0">
                <a:solidFill>
                  <a:schemeClr val="bg1"/>
                </a:solidFill>
                <a:latin typeface="+mn-lt"/>
                <a:ea typeface="+mn-ea"/>
                <a:cs typeface="+mn-cs"/>
              </a:rPr>
              <a:t>2.38 min</a:t>
            </a:r>
            <a:endParaRPr lang="en-GB" sz="1400" dirty="0">
              <a:solidFill>
                <a:schemeClr val="bg1"/>
              </a:solidFill>
            </a:endParaRPr>
          </a:p>
        </p:txBody>
      </p:sp>
      <p:sp>
        <p:nvSpPr>
          <p:cNvPr id="13" name="TextBox 12">
            <a:extLst>
              <a:ext uri="{FF2B5EF4-FFF2-40B4-BE49-F238E27FC236}">
                <a16:creationId xmlns:a16="http://schemas.microsoft.com/office/drawing/2014/main" id="{F3B56022-B05D-92DC-4934-04E6A0302B8E}"/>
              </a:ext>
            </a:extLst>
          </p:cNvPr>
          <p:cNvSpPr txBox="1"/>
          <p:nvPr/>
        </p:nvSpPr>
        <p:spPr>
          <a:xfrm>
            <a:off x="7308174" y="786820"/>
            <a:ext cx="904240" cy="277640"/>
          </a:xfrm>
          <a:prstGeom prst="rect">
            <a:avLst/>
          </a:prstGeom>
          <a:noFill/>
        </p:spPr>
        <p:txBody>
          <a:bodyPr wrap="square" rtlCol="0">
            <a:spAutoFit/>
          </a:bodyPr>
          <a:lstStyle/>
          <a:p>
            <a:pPr algn="ctr" defTabSz="786384">
              <a:spcAft>
                <a:spcPts val="600"/>
              </a:spcAft>
            </a:pPr>
            <a:r>
              <a:rPr lang="en-GB" sz="1204" kern="1200" dirty="0">
                <a:solidFill>
                  <a:schemeClr val="bg1"/>
                </a:solidFill>
                <a:latin typeface="+mn-lt"/>
                <a:ea typeface="+mn-ea"/>
                <a:cs typeface="+mn-cs"/>
              </a:rPr>
              <a:t>June 2023</a:t>
            </a:r>
            <a:endParaRPr lang="en-GB" sz="1400" dirty="0">
              <a:solidFill>
                <a:schemeClr val="bg1"/>
              </a:solidFill>
            </a:endParaRPr>
          </a:p>
        </p:txBody>
      </p:sp>
      <p:pic>
        <p:nvPicPr>
          <p:cNvPr id="15" name="Picture 14" descr="A blue text with white background&#10;&#10;Description automatically generated with medium confidence">
            <a:extLst>
              <a:ext uri="{FF2B5EF4-FFF2-40B4-BE49-F238E27FC236}">
                <a16:creationId xmlns:a16="http://schemas.microsoft.com/office/drawing/2014/main" id="{C1502DD2-5682-1757-4749-03287B91F35F}"/>
              </a:ext>
            </a:extLst>
          </p:cNvPr>
          <p:cNvPicPr>
            <a:picLocks noChangeAspect="1"/>
          </p:cNvPicPr>
          <p:nvPr/>
        </p:nvPicPr>
        <p:blipFill>
          <a:blip r:embed="rId5"/>
          <a:stretch>
            <a:fillRect/>
          </a:stretch>
        </p:blipFill>
        <p:spPr>
          <a:xfrm>
            <a:off x="1147565" y="483999"/>
            <a:ext cx="1972957" cy="560939"/>
          </a:xfrm>
          <a:prstGeom prst="rect">
            <a:avLst/>
          </a:prstGeom>
        </p:spPr>
      </p:pic>
    </p:spTree>
    <p:extLst>
      <p:ext uri="{BB962C8B-B14F-4D97-AF65-F5344CB8AC3E}">
        <p14:creationId xmlns:p14="http://schemas.microsoft.com/office/powerpoint/2010/main" val="426890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913B067F-3154-4968-A886-DF93A787E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8" name="Oval 17">
              <a:extLst>
                <a:ext uri="{FF2B5EF4-FFF2-40B4-BE49-F238E27FC236}">
                  <a16:creationId xmlns:a16="http://schemas.microsoft.com/office/drawing/2014/main" id="{97583D6C-C05B-47AB-8540-B2700B82A4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501AD91-D973-4968-95E4-4C26CFDF8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C165989-F5FE-4BB6-9817-E7828CB1D6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B0649CC-B912-4E82-BEA0-DA75ECB19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6BA08C17-C9A5-4FA8-ABC4-44FB3B869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0DEAC6C-553C-437E-BC17-D44952337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8" name="Straight Connector 27">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6" name="Straight Connector 35">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1F4E1649-4D1F-4A91-AF97-A254BFDD52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776904"/>
            <a:ext cx="304800" cy="429768"/>
            <a:chOff x="215328" y="-46937"/>
            <a:chExt cx="304800" cy="2773841"/>
          </a:xfrm>
        </p:grpSpPr>
        <p:cxnSp>
          <p:nvCxnSpPr>
            <p:cNvPr id="42" name="Straight Connector 41">
              <a:extLst>
                <a:ext uri="{FF2B5EF4-FFF2-40B4-BE49-F238E27FC236}">
                  <a16:creationId xmlns:a16="http://schemas.microsoft.com/office/drawing/2014/main" id="{FE483602-62F9-474D-9C9B-5EE4CD7671C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D7D1AC0-A6C7-40E3-9841-F34AC831A4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951C4DD-7427-497D-9DE3-9D731D3F456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EE18298-0BF5-4D7A-921A-2F4186E8D9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6" name="Slide Number Placeholder 5">
            <a:extLst>
              <a:ext uri="{FF2B5EF4-FFF2-40B4-BE49-F238E27FC236}">
                <a16:creationId xmlns:a16="http://schemas.microsoft.com/office/drawing/2014/main" id="{995D5E46-7683-6B33-1666-6868F67649B3}"/>
              </a:ext>
            </a:extLst>
          </p:cNvPr>
          <p:cNvSpPr>
            <a:spLocks noGrp="1"/>
          </p:cNvSpPr>
          <p:nvPr>
            <p:ph type="sldNum" sz="quarter" idx="12"/>
          </p:nvPr>
        </p:nvSpPr>
        <p:spPr>
          <a:xfrm>
            <a:off x="0" y="6309360"/>
            <a:ext cx="640080" cy="548640"/>
          </a:xfrm>
        </p:spPr>
        <p:txBody>
          <a:bodyPr>
            <a:normAutofit/>
          </a:bodyPr>
          <a:lstStyle/>
          <a:p>
            <a:pPr algn="ctr">
              <a:spcAft>
                <a:spcPts val="600"/>
              </a:spcAft>
            </a:pPr>
            <a:fld id="{87E7843D-FF13-4365-9478-9625B70A2705}" type="slidenum">
              <a:rPr lang="en-US">
                <a:solidFill>
                  <a:schemeClr val="bg1"/>
                </a:solidFill>
              </a:rPr>
              <a:pPr algn="ctr">
                <a:spcAft>
                  <a:spcPts val="600"/>
                </a:spcAft>
              </a:pPr>
              <a:t>3</a:t>
            </a:fld>
            <a:endParaRPr lang="en-US">
              <a:solidFill>
                <a:schemeClr val="bg1"/>
              </a:solidFill>
            </a:endParaRPr>
          </a:p>
        </p:txBody>
      </p:sp>
      <p:sp>
        <p:nvSpPr>
          <p:cNvPr id="47" name="Oval 46">
            <a:extLst>
              <a:ext uri="{FF2B5EF4-FFF2-40B4-BE49-F238E27FC236}">
                <a16:creationId xmlns:a16="http://schemas.microsoft.com/office/drawing/2014/main" id="{773AEA78-C03B-40B7-9D11-DC022119D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60000"/>
                  <a:lumOff val="4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9" name="Content Placeholder 2">
            <a:extLst>
              <a:ext uri="{FF2B5EF4-FFF2-40B4-BE49-F238E27FC236}">
                <a16:creationId xmlns:a16="http://schemas.microsoft.com/office/drawing/2014/main" id="{2DB8B957-B19A-7FDC-6188-5DE24BCC8F16}"/>
              </a:ext>
            </a:extLst>
          </p:cNvPr>
          <p:cNvGraphicFramePr>
            <a:graphicFrameLocks noGrp="1"/>
          </p:cNvGraphicFramePr>
          <p:nvPr>
            <p:ph idx="1"/>
            <p:extLst>
              <p:ext uri="{D42A27DB-BD31-4B8C-83A1-F6EECF244321}">
                <p14:modId xmlns:p14="http://schemas.microsoft.com/office/powerpoint/2010/main" val="1844278385"/>
              </p:ext>
            </p:extLst>
          </p:nvPr>
        </p:nvGraphicFramePr>
        <p:xfrm>
          <a:off x="308378" y="1312764"/>
          <a:ext cx="5789150" cy="5411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AC58E343-09A0-0DCA-C735-CDAC965422BE}"/>
              </a:ext>
            </a:extLst>
          </p:cNvPr>
          <p:cNvPicPr>
            <a:picLocks noChangeAspect="1"/>
          </p:cNvPicPr>
          <p:nvPr/>
        </p:nvPicPr>
        <p:blipFill>
          <a:blip r:embed="rId8"/>
          <a:stretch>
            <a:fillRect/>
          </a:stretch>
        </p:blipFill>
        <p:spPr>
          <a:xfrm>
            <a:off x="6164089" y="1312762"/>
            <a:ext cx="5716485" cy="5411721"/>
          </a:xfrm>
          <a:prstGeom prst="rect">
            <a:avLst/>
          </a:prstGeom>
        </p:spPr>
      </p:pic>
      <p:sp>
        <p:nvSpPr>
          <p:cNvPr id="11" name="TextBox 10">
            <a:extLst>
              <a:ext uri="{FF2B5EF4-FFF2-40B4-BE49-F238E27FC236}">
                <a16:creationId xmlns:a16="http://schemas.microsoft.com/office/drawing/2014/main" id="{F6456428-5C9C-3E69-7F31-B581DFFD5408}"/>
              </a:ext>
            </a:extLst>
          </p:cNvPr>
          <p:cNvSpPr txBox="1"/>
          <p:nvPr/>
        </p:nvSpPr>
        <p:spPr>
          <a:xfrm>
            <a:off x="-3048" y="0"/>
            <a:ext cx="12191999" cy="1107996"/>
          </a:xfrm>
          <a:prstGeom prst="rect">
            <a:avLst/>
          </a:prstGeom>
          <a:solidFill>
            <a:srgbClr val="8ED973"/>
          </a:solidFill>
        </p:spPr>
        <p:txBody>
          <a:bodyPr wrap="square" rtlCol="0">
            <a:spAutoFit/>
          </a:bodyPr>
          <a:lstStyle/>
          <a:p>
            <a:pPr algn="ctr"/>
            <a:r>
              <a:rPr lang="en-GB" sz="6600" b="1" dirty="0"/>
              <a:t>Today’s Agenda</a:t>
            </a:r>
          </a:p>
        </p:txBody>
      </p:sp>
    </p:spTree>
    <p:extLst>
      <p:ext uri="{BB962C8B-B14F-4D97-AF65-F5344CB8AC3E}">
        <p14:creationId xmlns:p14="http://schemas.microsoft.com/office/powerpoint/2010/main" val="3233281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19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5B663-BD9C-98E2-0D1A-64F4F57A018B}"/>
              </a:ext>
            </a:extLst>
          </p:cNvPr>
          <p:cNvSpPr>
            <a:spLocks noGrp="1"/>
          </p:cNvSpPr>
          <p:nvPr>
            <p:ph type="title"/>
          </p:nvPr>
        </p:nvSpPr>
        <p:spPr>
          <a:xfrm>
            <a:off x="0" y="3235"/>
            <a:ext cx="12191999" cy="655244"/>
          </a:xfrm>
          <a:solidFill>
            <a:srgbClr val="05C3EF"/>
          </a:solidFill>
        </p:spPr>
        <p:txBody>
          <a:bodyPr/>
          <a:lstStyle/>
          <a:p>
            <a:pPr algn="ctr"/>
            <a:r>
              <a:rPr kumimoji="0" lang="en-GB" sz="3600" b="1" i="0" u="none" strike="noStrike" kern="100" cap="all" spc="30" normalizeH="0" baseline="0" noProof="0" dirty="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rPr>
              <a:t>The Role of AI in Modern Education </a:t>
            </a:r>
            <a:r>
              <a:rPr kumimoji="0" lang="en-GB" sz="1800" b="1" i="0" u="none" strike="noStrike" kern="100" cap="all" spc="30" normalizeH="0" baseline="0" noProof="0" dirty="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rPr>
              <a:t>cont.</a:t>
            </a:r>
            <a:endParaRPr lang="en-GB" dirty="0"/>
          </a:p>
        </p:txBody>
      </p:sp>
      <p:sp>
        <p:nvSpPr>
          <p:cNvPr id="3" name="Content Placeholder 2">
            <a:extLst>
              <a:ext uri="{FF2B5EF4-FFF2-40B4-BE49-F238E27FC236}">
                <a16:creationId xmlns:a16="http://schemas.microsoft.com/office/drawing/2014/main" id="{DFFCEE5A-39E5-0EDB-DCAC-9AB7AF896577}"/>
              </a:ext>
            </a:extLst>
          </p:cNvPr>
          <p:cNvSpPr>
            <a:spLocks noGrp="1"/>
          </p:cNvSpPr>
          <p:nvPr>
            <p:ph idx="1"/>
          </p:nvPr>
        </p:nvSpPr>
        <p:spPr>
          <a:xfrm>
            <a:off x="0" y="658478"/>
            <a:ext cx="3185783" cy="6199522"/>
          </a:xfrm>
          <a:solidFill>
            <a:srgbClr val="FF6F58"/>
          </a:solidFill>
        </p:spPr>
        <p:txBody>
          <a:bodyPr>
            <a:normAutofit/>
          </a:bodyPr>
          <a:lstStyle/>
          <a:p>
            <a:pPr marL="0" marR="0" lvl="0" indent="0" algn="ctr" defTabSz="914400" rtl="0" eaLnBrk="1" fontAlgn="auto" latinLnBrk="0" hangingPunct="1">
              <a:lnSpc>
                <a:spcPct val="107000"/>
              </a:lnSpc>
              <a:spcBef>
                <a:spcPts val="1000"/>
              </a:spcBef>
              <a:spcAft>
                <a:spcPts val="800"/>
              </a:spcAft>
              <a:buClrTx/>
              <a:buSzPts val="1000"/>
              <a:buNone/>
              <a:tabLst>
                <a:tab pos="457200" algn="l"/>
              </a:tabLst>
              <a:defRPr/>
            </a:pPr>
            <a:r>
              <a:rPr kumimoji="0" lang="en-GB" sz="3300" b="1" i="0" u="none" strike="noStrike" kern="100" cap="none" spc="0" normalizeH="0" baseline="0" noProof="0" dirty="0">
                <a:ln>
                  <a:noFill/>
                </a:ln>
                <a:solidFill>
                  <a:srgbClr val="7030A0"/>
                </a:solidFill>
                <a:effectLst/>
                <a:uLnTx/>
                <a:uFillTx/>
                <a:latin typeface="Aptos" panose="020B0004020202020204" pitchFamily="34" charset="0"/>
                <a:ea typeface="Aptos" panose="020B0004020202020204" pitchFamily="34" charset="0"/>
                <a:cs typeface="Times New Roman" panose="02020603050405020304" pitchFamily="18" charset="0"/>
              </a:rPr>
              <a:t>Common AI Tools and Platforms</a:t>
            </a:r>
            <a:endParaRPr kumimoji="0" lang="en-GB" sz="3300" b="0" i="0" u="none" strike="noStrike" kern="100" cap="none" spc="0" normalizeH="0" baseline="0" noProof="0" dirty="0">
              <a:ln>
                <a:noFill/>
              </a:ln>
              <a:solidFill>
                <a:srgbClr val="7030A0"/>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GB" sz="1800" dirty="0"/>
              <a:t>Times are changing, after an investigation into the most common AI tools and platforms, the below two came up:</a:t>
            </a:r>
          </a:p>
          <a:p>
            <a:endParaRPr lang="en-GB" sz="400" dirty="0"/>
          </a:p>
          <a:p>
            <a:r>
              <a:rPr lang="en-GB" sz="1800" dirty="0"/>
              <a:t>Socrative, has had very little traction in multimedia, so clearly on the way out…</a:t>
            </a:r>
          </a:p>
          <a:p>
            <a:r>
              <a:rPr lang="en-GB" sz="1800" dirty="0"/>
              <a:t>Content Technologies, Inc (CTI), gone! Web domain is available.</a:t>
            </a:r>
          </a:p>
        </p:txBody>
      </p:sp>
      <p:pic>
        <p:nvPicPr>
          <p:cNvPr id="5" name="Picture 4">
            <a:extLst>
              <a:ext uri="{FF2B5EF4-FFF2-40B4-BE49-F238E27FC236}">
                <a16:creationId xmlns:a16="http://schemas.microsoft.com/office/drawing/2014/main" id="{B6EDC254-22B2-E546-3105-7B70A669019E}"/>
              </a:ext>
            </a:extLst>
          </p:cNvPr>
          <p:cNvPicPr>
            <a:picLocks noChangeAspect="1"/>
          </p:cNvPicPr>
          <p:nvPr/>
        </p:nvPicPr>
        <p:blipFill>
          <a:blip r:embed="rId4"/>
          <a:stretch>
            <a:fillRect/>
          </a:stretch>
        </p:blipFill>
        <p:spPr>
          <a:xfrm>
            <a:off x="-11723" y="6019383"/>
            <a:ext cx="3185783" cy="838618"/>
          </a:xfrm>
          <a:prstGeom prst="rect">
            <a:avLst/>
          </a:prstGeom>
        </p:spPr>
      </p:pic>
      <p:pic>
        <p:nvPicPr>
          <p:cNvPr id="7" name="Online Media 6" title="Best 12 AI Tools in 2023">
            <a:hlinkClick r:id="" action="ppaction://media"/>
            <a:extLst>
              <a:ext uri="{FF2B5EF4-FFF2-40B4-BE49-F238E27FC236}">
                <a16:creationId xmlns:a16="http://schemas.microsoft.com/office/drawing/2014/main" id="{90ADB39F-A606-DD09-2C66-5ED2DC91E691}"/>
              </a:ext>
            </a:extLst>
          </p:cNvPr>
          <p:cNvPicPr>
            <a:picLocks noRot="1" noChangeAspect="1"/>
          </p:cNvPicPr>
          <p:nvPr>
            <a:videoFile r:link="rId1"/>
          </p:nvPr>
        </p:nvPicPr>
        <p:blipFill>
          <a:blip r:embed="rId5"/>
          <a:stretch>
            <a:fillRect/>
          </a:stretch>
        </p:blipFill>
        <p:spPr>
          <a:xfrm>
            <a:off x="8663353" y="655242"/>
            <a:ext cx="3540369" cy="6199522"/>
          </a:xfrm>
          <a:prstGeom prst="rect">
            <a:avLst/>
          </a:prstGeom>
        </p:spPr>
      </p:pic>
      <p:pic>
        <p:nvPicPr>
          <p:cNvPr id="9" name="Picture 8">
            <a:extLst>
              <a:ext uri="{FF2B5EF4-FFF2-40B4-BE49-F238E27FC236}">
                <a16:creationId xmlns:a16="http://schemas.microsoft.com/office/drawing/2014/main" id="{F9914920-4031-32BD-6046-6F716620CFE6}"/>
              </a:ext>
            </a:extLst>
          </p:cNvPr>
          <p:cNvPicPr>
            <a:picLocks noChangeAspect="1"/>
          </p:cNvPicPr>
          <p:nvPr/>
        </p:nvPicPr>
        <p:blipFill rotWithShape="1">
          <a:blip r:embed="rId6"/>
          <a:srcRect t="8341"/>
          <a:stretch/>
        </p:blipFill>
        <p:spPr>
          <a:xfrm>
            <a:off x="3185783" y="655242"/>
            <a:ext cx="5477570" cy="6199522"/>
          </a:xfrm>
          <a:prstGeom prst="rect">
            <a:avLst/>
          </a:prstGeom>
        </p:spPr>
      </p:pic>
    </p:spTree>
    <p:extLst>
      <p:ext uri="{BB962C8B-B14F-4D97-AF65-F5344CB8AC3E}">
        <p14:creationId xmlns:p14="http://schemas.microsoft.com/office/powerpoint/2010/main" val="40433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FCC4CE0-94B3-B090-2F8A-5D23FF43855A}"/>
              </a:ext>
            </a:extLst>
          </p:cNvPr>
          <p:cNvSpPr>
            <a:spLocks noGrp="1"/>
          </p:cNvSpPr>
          <p:nvPr>
            <p:ph type="title"/>
          </p:nvPr>
        </p:nvSpPr>
        <p:spPr>
          <a:xfrm>
            <a:off x="340928" y="630936"/>
            <a:ext cx="3774596" cy="3434862"/>
          </a:xfrm>
        </p:spPr>
        <p:txBody>
          <a:bodyPr anchor="ctr">
            <a:normAutofit/>
          </a:bodyPr>
          <a:lstStyle/>
          <a:p>
            <a:r>
              <a:rPr kumimoji="0" lang="en-GB" sz="4200" b="1" i="0" u="none" strike="noStrike" kern="100" cap="all" spc="30" normalizeH="0" baseline="0" noProof="0" dirty="0">
                <a:ln>
                  <a:noFill/>
                </a:ln>
                <a:effectLst/>
                <a:uLnTx/>
                <a:uFillTx/>
                <a:latin typeface="Aptos" panose="020B0004020202020204" pitchFamily="34" charset="0"/>
                <a:ea typeface="Aptos" panose="020B0004020202020204" pitchFamily="34" charset="0"/>
                <a:cs typeface="Times New Roman" panose="02020603050405020304" pitchFamily="18" charset="0"/>
              </a:rPr>
              <a:t>The Role of AI in Modern Education cont.</a:t>
            </a:r>
            <a:endParaRPr lang="en-GB" sz="4200" dirty="0"/>
          </a:p>
        </p:txBody>
      </p:sp>
      <p:sp>
        <p:nvSpPr>
          <p:cNvPr id="22"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98A4B4A1-F945-A498-950F-4D952A1DEE6F}"/>
              </a:ext>
            </a:extLst>
          </p:cNvPr>
          <p:cNvSpPr txBox="1">
            <a:spLocks/>
          </p:cNvSpPr>
          <p:nvPr/>
        </p:nvSpPr>
        <p:spPr>
          <a:xfrm>
            <a:off x="550030" y="3851454"/>
            <a:ext cx="3491601" cy="42868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2200" dirty="0"/>
              <a:t>Case Studies and Examples</a:t>
            </a:r>
          </a:p>
        </p:txBody>
      </p:sp>
      <p:pic>
        <p:nvPicPr>
          <p:cNvPr id="11" name="Online Media 10" title="AI for Education | Using AI Critically in the Classroom">
            <a:hlinkClick r:id="" action="ppaction://media"/>
            <a:extLst>
              <a:ext uri="{FF2B5EF4-FFF2-40B4-BE49-F238E27FC236}">
                <a16:creationId xmlns:a16="http://schemas.microsoft.com/office/drawing/2014/main" id="{E5168E74-9AE2-A755-29C0-DD75E2B13951}"/>
              </a:ext>
            </a:extLst>
          </p:cNvPr>
          <p:cNvPicPr>
            <a:picLocks noRot="1" noChangeAspect="1"/>
          </p:cNvPicPr>
          <p:nvPr>
            <a:videoFile r:link="rId1"/>
          </p:nvPr>
        </p:nvPicPr>
        <p:blipFill>
          <a:blip r:embed="rId4"/>
          <a:stretch>
            <a:fillRect/>
          </a:stretch>
        </p:blipFill>
        <p:spPr>
          <a:xfrm>
            <a:off x="4412185" y="1274051"/>
            <a:ext cx="7628139" cy="4309898"/>
          </a:xfrm>
          <a:prstGeom prst="rect">
            <a:avLst/>
          </a:prstGeom>
        </p:spPr>
      </p:pic>
      <p:sp>
        <p:nvSpPr>
          <p:cNvPr id="13" name="TextBox 12">
            <a:extLst>
              <a:ext uri="{FF2B5EF4-FFF2-40B4-BE49-F238E27FC236}">
                <a16:creationId xmlns:a16="http://schemas.microsoft.com/office/drawing/2014/main" id="{6FEA7D58-6CD1-3267-79F7-5E4C6947BE13}"/>
              </a:ext>
            </a:extLst>
          </p:cNvPr>
          <p:cNvSpPr txBox="1"/>
          <p:nvPr/>
        </p:nvSpPr>
        <p:spPr>
          <a:xfrm>
            <a:off x="6843419" y="6080958"/>
            <a:ext cx="3928970" cy="280718"/>
          </a:xfrm>
          <a:prstGeom prst="rect">
            <a:avLst/>
          </a:prstGeom>
          <a:noFill/>
        </p:spPr>
        <p:txBody>
          <a:bodyPr wrap="square">
            <a:spAutoFit/>
          </a:bodyPr>
          <a:lstStyle/>
          <a:p>
            <a:pPr algn="ctr" defTabSz="621792">
              <a:spcAft>
                <a:spcPts val="600"/>
              </a:spcAft>
            </a:pPr>
            <a:r>
              <a:rPr lang="en-GB" sz="1224" b="1" kern="1200" dirty="0">
                <a:solidFill>
                  <a:srgbClr val="0F0F0F"/>
                </a:solidFill>
                <a:latin typeface="Roboto" panose="02000000000000000000" pitchFamily="2" charset="0"/>
                <a:ea typeface="+mn-ea"/>
                <a:cs typeface="+mn-cs"/>
              </a:rPr>
              <a:t>AI for Education | Using AI Critically in the Classroom</a:t>
            </a:r>
            <a:endParaRPr lang="en-GB" b="1" i="0" dirty="0">
              <a:solidFill>
                <a:srgbClr val="0F0F0F"/>
              </a:solidFill>
              <a:effectLst/>
              <a:latin typeface="Roboto" panose="02000000000000000000" pitchFamily="2" charset="0"/>
            </a:endParaRPr>
          </a:p>
        </p:txBody>
      </p:sp>
      <p:sp>
        <p:nvSpPr>
          <p:cNvPr id="14" name="TextBox 13">
            <a:extLst>
              <a:ext uri="{FF2B5EF4-FFF2-40B4-BE49-F238E27FC236}">
                <a16:creationId xmlns:a16="http://schemas.microsoft.com/office/drawing/2014/main" id="{164791A6-DBB7-71BE-7EBD-3D0E9BCEF51A}"/>
              </a:ext>
            </a:extLst>
          </p:cNvPr>
          <p:cNvSpPr txBox="1"/>
          <p:nvPr/>
        </p:nvSpPr>
        <p:spPr>
          <a:xfrm>
            <a:off x="10429981" y="6577282"/>
            <a:ext cx="1610344" cy="338554"/>
          </a:xfrm>
          <a:prstGeom prst="rect">
            <a:avLst/>
          </a:prstGeom>
          <a:noFill/>
        </p:spPr>
        <p:txBody>
          <a:bodyPr wrap="square" rtlCol="0">
            <a:spAutoFit/>
          </a:bodyPr>
          <a:lstStyle/>
          <a:p>
            <a:pPr algn="ctr" defTabSz="621792">
              <a:spcAft>
                <a:spcPts val="600"/>
              </a:spcAft>
            </a:pPr>
            <a:r>
              <a:rPr lang="en-GB" sz="1600" kern="1200" dirty="0">
                <a:solidFill>
                  <a:schemeClr val="tx1"/>
                </a:solidFill>
                <a:latin typeface="+mn-lt"/>
                <a:ea typeface="+mn-ea"/>
                <a:cs typeface="+mn-cs"/>
              </a:rPr>
              <a:t>7</a:t>
            </a:r>
            <a:r>
              <a:rPr lang="en-GB" sz="1600" kern="1200" baseline="30000" dirty="0">
                <a:solidFill>
                  <a:schemeClr val="tx1"/>
                </a:solidFill>
                <a:latin typeface="+mn-lt"/>
                <a:ea typeface="+mn-ea"/>
                <a:cs typeface="+mn-cs"/>
              </a:rPr>
              <a:t>th</a:t>
            </a:r>
            <a:r>
              <a:rPr lang="en-GB" sz="1600" kern="1200" dirty="0">
                <a:solidFill>
                  <a:schemeClr val="tx1"/>
                </a:solidFill>
                <a:latin typeface="+mn-lt"/>
                <a:ea typeface="+mn-ea"/>
                <a:cs typeface="+mn-cs"/>
              </a:rPr>
              <a:t> of Aug  2023</a:t>
            </a:r>
            <a:endParaRPr lang="en-GB" sz="2400" dirty="0"/>
          </a:p>
        </p:txBody>
      </p:sp>
      <p:sp>
        <p:nvSpPr>
          <p:cNvPr id="15" name="TextBox 14">
            <a:extLst>
              <a:ext uri="{FF2B5EF4-FFF2-40B4-BE49-F238E27FC236}">
                <a16:creationId xmlns:a16="http://schemas.microsoft.com/office/drawing/2014/main" id="{33FE7453-9AF5-EBB8-64B9-8BB4EE4D2B23}"/>
              </a:ext>
            </a:extLst>
          </p:cNvPr>
          <p:cNvSpPr txBox="1"/>
          <p:nvPr/>
        </p:nvSpPr>
        <p:spPr>
          <a:xfrm>
            <a:off x="7629303" y="5694088"/>
            <a:ext cx="2210684" cy="280718"/>
          </a:xfrm>
          <a:prstGeom prst="rect">
            <a:avLst/>
          </a:prstGeom>
          <a:noFill/>
        </p:spPr>
        <p:txBody>
          <a:bodyPr wrap="square" rtlCol="0">
            <a:spAutoFit/>
          </a:bodyPr>
          <a:lstStyle/>
          <a:p>
            <a:pPr algn="ctr" defTabSz="621792">
              <a:spcAft>
                <a:spcPts val="600"/>
              </a:spcAft>
            </a:pPr>
            <a:r>
              <a:rPr lang="en-GB" sz="1224" kern="1200" dirty="0">
                <a:solidFill>
                  <a:schemeClr val="tx1"/>
                </a:solidFill>
                <a:latin typeface="+mn-lt"/>
                <a:ea typeface="+mn-ea"/>
                <a:cs typeface="+mn-cs"/>
              </a:rPr>
              <a:t>Professor Brian Hallett</a:t>
            </a:r>
            <a:endParaRPr lang="en-GB" dirty="0"/>
          </a:p>
        </p:txBody>
      </p:sp>
      <p:sp>
        <p:nvSpPr>
          <p:cNvPr id="16" name="TextBox 15">
            <a:extLst>
              <a:ext uri="{FF2B5EF4-FFF2-40B4-BE49-F238E27FC236}">
                <a16:creationId xmlns:a16="http://schemas.microsoft.com/office/drawing/2014/main" id="{97CCFF3A-AF12-FDD8-4EB8-D57E00404264}"/>
              </a:ext>
            </a:extLst>
          </p:cNvPr>
          <p:cNvSpPr txBox="1"/>
          <p:nvPr/>
        </p:nvSpPr>
        <p:spPr>
          <a:xfrm>
            <a:off x="9445937" y="6577282"/>
            <a:ext cx="1179986" cy="338554"/>
          </a:xfrm>
          <a:prstGeom prst="rect">
            <a:avLst/>
          </a:prstGeom>
          <a:noFill/>
        </p:spPr>
        <p:txBody>
          <a:bodyPr wrap="square" rtlCol="0">
            <a:spAutoFit/>
          </a:bodyPr>
          <a:lstStyle/>
          <a:p>
            <a:r>
              <a:rPr lang="en-GB" sz="1600" dirty="0"/>
              <a:t>1.21 min</a:t>
            </a:r>
          </a:p>
        </p:txBody>
      </p:sp>
    </p:spTree>
    <p:extLst>
      <p:ext uri="{BB962C8B-B14F-4D97-AF65-F5344CB8AC3E}">
        <p14:creationId xmlns:p14="http://schemas.microsoft.com/office/powerpoint/2010/main" val="129561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3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15" name="Online Media 14" title="Georgia school district brings AI into K-12 classrooms">
            <a:hlinkClick r:id="" action="ppaction://media"/>
            <a:extLst>
              <a:ext uri="{FF2B5EF4-FFF2-40B4-BE49-F238E27FC236}">
                <a16:creationId xmlns:a16="http://schemas.microsoft.com/office/drawing/2014/main" id="{ADD33AE8-DBE9-89D4-CF96-1798D620315F}"/>
              </a:ext>
            </a:extLst>
          </p:cNvPr>
          <p:cNvPicPr>
            <a:picLocks noRot="1" noChangeAspect="1"/>
          </p:cNvPicPr>
          <p:nvPr>
            <a:videoFile r:link="rId1"/>
          </p:nvPr>
        </p:nvPicPr>
        <p:blipFill>
          <a:blip r:embed="rId4"/>
          <a:stretch>
            <a:fillRect/>
          </a:stretch>
        </p:blipFill>
        <p:spPr>
          <a:xfrm>
            <a:off x="2909800" y="822589"/>
            <a:ext cx="8146081" cy="4602537"/>
          </a:xfrm>
          <a:prstGeom prst="rect">
            <a:avLst/>
          </a:prstGeom>
        </p:spPr>
      </p:pic>
      <p:sp>
        <p:nvSpPr>
          <p:cNvPr id="17" name="TextBox 16">
            <a:extLst>
              <a:ext uri="{FF2B5EF4-FFF2-40B4-BE49-F238E27FC236}">
                <a16:creationId xmlns:a16="http://schemas.microsoft.com/office/drawing/2014/main" id="{EC5CB4AB-A225-114C-C9A0-EDC797F13B75}"/>
              </a:ext>
            </a:extLst>
          </p:cNvPr>
          <p:cNvSpPr txBox="1"/>
          <p:nvPr/>
        </p:nvSpPr>
        <p:spPr>
          <a:xfrm>
            <a:off x="4388940" y="5569934"/>
            <a:ext cx="4057887" cy="275140"/>
          </a:xfrm>
          <a:prstGeom prst="rect">
            <a:avLst/>
          </a:prstGeom>
          <a:noFill/>
        </p:spPr>
        <p:txBody>
          <a:bodyPr wrap="square">
            <a:spAutoFit/>
          </a:bodyPr>
          <a:lstStyle/>
          <a:p>
            <a:pPr defTabSz="603504">
              <a:spcAft>
                <a:spcPts val="600"/>
              </a:spcAft>
            </a:pPr>
            <a:r>
              <a:rPr lang="en-GB" sz="1188" b="1" kern="1200" dirty="0">
                <a:solidFill>
                  <a:srgbClr val="0F0F0F"/>
                </a:solidFill>
                <a:latin typeface="Roboto" panose="02000000000000000000" pitchFamily="2" charset="0"/>
                <a:ea typeface="+mn-ea"/>
                <a:cs typeface="+mn-cs"/>
              </a:rPr>
              <a:t>Georgia school district brings AI into K-12 classrooms</a:t>
            </a:r>
            <a:endParaRPr lang="en-GB" b="1" i="0" dirty="0">
              <a:solidFill>
                <a:srgbClr val="0F0F0F"/>
              </a:solidFill>
              <a:effectLst/>
              <a:latin typeface="Roboto" panose="02000000000000000000" pitchFamily="2" charset="0"/>
            </a:endParaRPr>
          </a:p>
        </p:txBody>
      </p:sp>
      <p:sp>
        <p:nvSpPr>
          <p:cNvPr id="18" name="TextBox 17">
            <a:extLst>
              <a:ext uri="{FF2B5EF4-FFF2-40B4-BE49-F238E27FC236}">
                <a16:creationId xmlns:a16="http://schemas.microsoft.com/office/drawing/2014/main" id="{E136860A-3A67-4A07-FC9A-79A880038F0A}"/>
              </a:ext>
            </a:extLst>
          </p:cNvPr>
          <p:cNvSpPr txBox="1"/>
          <p:nvPr/>
        </p:nvSpPr>
        <p:spPr>
          <a:xfrm>
            <a:off x="9833661" y="5571066"/>
            <a:ext cx="1286326" cy="275140"/>
          </a:xfrm>
          <a:prstGeom prst="rect">
            <a:avLst/>
          </a:prstGeom>
          <a:noFill/>
        </p:spPr>
        <p:txBody>
          <a:bodyPr wrap="square" rtlCol="0">
            <a:spAutoFit/>
          </a:bodyPr>
          <a:lstStyle/>
          <a:p>
            <a:pPr defTabSz="603504">
              <a:spcAft>
                <a:spcPts val="600"/>
              </a:spcAft>
            </a:pPr>
            <a:r>
              <a:rPr lang="en-GB" sz="1188" kern="1200" dirty="0">
                <a:solidFill>
                  <a:schemeClr val="tx1"/>
                </a:solidFill>
                <a:latin typeface="+mn-lt"/>
                <a:ea typeface="+mn-ea"/>
                <a:cs typeface="+mn-cs"/>
              </a:rPr>
              <a:t>28 Aug 2023</a:t>
            </a:r>
            <a:endParaRPr lang="en-GB" dirty="0"/>
          </a:p>
        </p:txBody>
      </p:sp>
      <p:sp>
        <p:nvSpPr>
          <p:cNvPr id="19" name="TextBox 18">
            <a:extLst>
              <a:ext uri="{FF2B5EF4-FFF2-40B4-BE49-F238E27FC236}">
                <a16:creationId xmlns:a16="http://schemas.microsoft.com/office/drawing/2014/main" id="{5E011C3E-2E66-90F1-6640-6245BCE131AC}"/>
              </a:ext>
            </a:extLst>
          </p:cNvPr>
          <p:cNvSpPr txBox="1"/>
          <p:nvPr/>
        </p:nvSpPr>
        <p:spPr>
          <a:xfrm>
            <a:off x="8848324" y="5571066"/>
            <a:ext cx="767409" cy="275140"/>
          </a:xfrm>
          <a:prstGeom prst="rect">
            <a:avLst/>
          </a:prstGeom>
          <a:noFill/>
        </p:spPr>
        <p:txBody>
          <a:bodyPr wrap="square" rtlCol="0">
            <a:spAutoFit/>
          </a:bodyPr>
          <a:lstStyle/>
          <a:p>
            <a:pPr algn="ctr" defTabSz="603504">
              <a:spcAft>
                <a:spcPts val="600"/>
              </a:spcAft>
            </a:pPr>
            <a:r>
              <a:rPr lang="en-GB" sz="1188" kern="1200" dirty="0">
                <a:solidFill>
                  <a:schemeClr val="tx1"/>
                </a:solidFill>
                <a:latin typeface="+mn-lt"/>
                <a:ea typeface="+mn-ea"/>
                <a:cs typeface="+mn-cs"/>
              </a:rPr>
              <a:t>6.32 min</a:t>
            </a:r>
            <a:endParaRPr lang="en-GB" dirty="0"/>
          </a:p>
        </p:txBody>
      </p:sp>
      <p:sp>
        <p:nvSpPr>
          <p:cNvPr id="21" name="TextBox 20">
            <a:extLst>
              <a:ext uri="{FF2B5EF4-FFF2-40B4-BE49-F238E27FC236}">
                <a16:creationId xmlns:a16="http://schemas.microsoft.com/office/drawing/2014/main" id="{0D4B2EB2-CAFA-E4E7-A5B2-580F1DA98803}"/>
              </a:ext>
            </a:extLst>
          </p:cNvPr>
          <p:cNvSpPr txBox="1"/>
          <p:nvPr/>
        </p:nvSpPr>
        <p:spPr>
          <a:xfrm>
            <a:off x="1097280" y="1432874"/>
            <a:ext cx="1875135" cy="1701076"/>
          </a:xfrm>
          <a:prstGeom prst="rect">
            <a:avLst/>
          </a:prstGeom>
          <a:noFill/>
        </p:spPr>
        <p:txBody>
          <a:bodyPr wrap="square">
            <a:spAutoFit/>
          </a:bodyPr>
          <a:lstStyle/>
          <a:p>
            <a:pPr defTabSz="603504">
              <a:spcAft>
                <a:spcPts val="600"/>
              </a:spcAft>
            </a:pPr>
            <a:r>
              <a:rPr lang="en-GB" sz="2112" b="1" kern="100" cap="all" spc="20" dirty="0">
                <a:solidFill>
                  <a:schemeClr val="tx1"/>
                </a:solidFill>
                <a:latin typeface="Aptos" panose="020B0004020202020204" pitchFamily="34" charset="0"/>
                <a:ea typeface="+mn-ea"/>
                <a:cs typeface="Times New Roman" panose="02020603050405020304" pitchFamily="18" charset="0"/>
              </a:rPr>
              <a:t>The Role of AI in Modern Education cont.</a:t>
            </a:r>
            <a:endParaRPr lang="en-GB" sz="3200" dirty="0"/>
          </a:p>
        </p:txBody>
      </p:sp>
      <p:sp>
        <p:nvSpPr>
          <p:cNvPr id="22" name="Title 1">
            <a:extLst>
              <a:ext uri="{FF2B5EF4-FFF2-40B4-BE49-F238E27FC236}">
                <a16:creationId xmlns:a16="http://schemas.microsoft.com/office/drawing/2014/main" id="{AB3EF43B-93D4-0A6E-F28A-004622FB0DBE}"/>
              </a:ext>
            </a:extLst>
          </p:cNvPr>
          <p:cNvSpPr txBox="1">
            <a:spLocks/>
          </p:cNvSpPr>
          <p:nvPr/>
        </p:nvSpPr>
        <p:spPr>
          <a:xfrm>
            <a:off x="1274428" y="3477926"/>
            <a:ext cx="1314031" cy="6219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03504">
              <a:spcAft>
                <a:spcPts val="396"/>
              </a:spcAft>
            </a:pPr>
            <a:r>
              <a:rPr lang="en-GB" sz="1452" kern="1200" dirty="0">
                <a:solidFill>
                  <a:schemeClr val="tx1"/>
                </a:solidFill>
                <a:latin typeface="+mj-lt"/>
                <a:ea typeface="+mj-ea"/>
                <a:cs typeface="+mj-cs"/>
              </a:rPr>
              <a:t>Case Studies and Examples</a:t>
            </a:r>
            <a:endParaRPr lang="en-GB" sz="2200" dirty="0"/>
          </a:p>
        </p:txBody>
      </p:sp>
    </p:spTree>
    <p:extLst>
      <p:ext uri="{BB962C8B-B14F-4D97-AF65-F5344CB8AC3E}">
        <p14:creationId xmlns:p14="http://schemas.microsoft.com/office/powerpoint/2010/main" val="126292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D19F7815-3AA2-7679-26F4-A63338C8B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68" y="4843169"/>
            <a:ext cx="12196668" cy="2016059"/>
            <a:chOff x="-4668" y="4843169"/>
            <a:chExt cx="12196668" cy="2016059"/>
          </a:xfrm>
        </p:grpSpPr>
        <p:sp>
          <p:nvSpPr>
            <p:cNvPr id="34" name="Rectangle 33">
              <a:extLst>
                <a:ext uri="{FF2B5EF4-FFF2-40B4-BE49-F238E27FC236}">
                  <a16:creationId xmlns:a16="http://schemas.microsoft.com/office/drawing/2014/main" id="{656154CE-3587-5C44-2A6B-1FE49B302C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668" y="4843169"/>
              <a:ext cx="12196668" cy="2015947"/>
            </a:xfrm>
            <a:prstGeom prst="rect">
              <a:avLst/>
            </a:prstGeom>
            <a:gradFill>
              <a:gsLst>
                <a:gs pos="0">
                  <a:schemeClr val="accent5"/>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E7A46DB-98C4-E666-AEC5-DF8B5DD9E7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68" y="4844400"/>
              <a:ext cx="10565988" cy="2014828"/>
            </a:xfrm>
            <a:prstGeom prst="rect">
              <a:avLst/>
            </a:prstGeom>
            <a:gradFill flip="none" rotWithShape="1">
              <a:gsLst>
                <a:gs pos="3000">
                  <a:schemeClr val="accent2"/>
                </a:gs>
                <a:gs pos="40000">
                  <a:schemeClr val="accent2">
                    <a:alpha val="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9F8962A-028A-2EBA-FBCF-F9B0334400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68" y="4843170"/>
              <a:ext cx="10309010" cy="2006799"/>
            </a:xfrm>
            <a:prstGeom prst="rect">
              <a:avLst/>
            </a:prstGeom>
            <a:gradFill>
              <a:gsLst>
                <a:gs pos="0">
                  <a:schemeClr val="accent5">
                    <a:alpha val="76000"/>
                  </a:schemeClr>
                </a:gs>
                <a:gs pos="67000">
                  <a:schemeClr val="accent2">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F139663-D7C2-5898-E610-2183584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105876" y="4851203"/>
              <a:ext cx="8086124" cy="2006797"/>
            </a:xfrm>
            <a:prstGeom prst="rect">
              <a:avLst/>
            </a:prstGeom>
            <a:gradFill flip="none" rotWithShape="1">
              <a:gsLst>
                <a:gs pos="0">
                  <a:schemeClr val="accent5">
                    <a:lumMod val="50000"/>
                    <a:alpha val="36000"/>
                  </a:schemeClr>
                </a:gs>
                <a:gs pos="45000">
                  <a:schemeClr val="accent5">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 name="Title 1">
            <a:extLst>
              <a:ext uri="{FF2B5EF4-FFF2-40B4-BE49-F238E27FC236}">
                <a16:creationId xmlns:a16="http://schemas.microsoft.com/office/drawing/2014/main" id="{A14C8477-178C-EC08-396E-033237EB10A7}"/>
              </a:ext>
            </a:extLst>
          </p:cNvPr>
          <p:cNvSpPr>
            <a:spLocks noGrp="1"/>
          </p:cNvSpPr>
          <p:nvPr>
            <p:ph type="title"/>
          </p:nvPr>
        </p:nvSpPr>
        <p:spPr>
          <a:xfrm>
            <a:off x="1611630" y="5167418"/>
            <a:ext cx="8949690" cy="702264"/>
          </a:xfrm>
        </p:spPr>
        <p:txBody>
          <a:bodyPr vert="horz" lIns="91440" tIns="45720" rIns="91440" bIns="45720" rtlCol="0" anchor="b">
            <a:normAutofit/>
          </a:bodyPr>
          <a:lstStyle/>
          <a:p>
            <a:pPr algn="ctr"/>
            <a:r>
              <a:rPr kumimoji="0" lang="en-US" sz="3600" b="0" i="0" u="none" strike="noStrike" kern="1200" cap="all" spc="30" normalizeH="0" baseline="0" noProof="0">
                <a:ln>
                  <a:noFill/>
                </a:ln>
                <a:solidFill>
                  <a:srgbClr val="FFFFFF"/>
                </a:solidFill>
                <a:effectLst/>
                <a:uLnTx/>
                <a:uFillTx/>
                <a:latin typeface="+mj-lt"/>
                <a:ea typeface="+mj-ea"/>
                <a:cs typeface="+mj-cs"/>
              </a:rPr>
              <a:t>Practical Applications in Teaching</a:t>
            </a:r>
            <a:endParaRPr lang="en-US" sz="3600" kern="120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BC0AABCD-A0C1-AEF3-F588-2FD6D3D8152C}"/>
              </a:ext>
            </a:extLst>
          </p:cNvPr>
          <p:cNvSpPr>
            <a:spLocks noGrp="1"/>
          </p:cNvSpPr>
          <p:nvPr>
            <p:ph idx="1"/>
          </p:nvPr>
        </p:nvSpPr>
        <p:spPr>
          <a:xfrm>
            <a:off x="1603861" y="5891829"/>
            <a:ext cx="8949690" cy="504645"/>
          </a:xfrm>
        </p:spPr>
        <p:txBody>
          <a:bodyPr vert="horz" lIns="91440" tIns="45720" rIns="91440" bIns="45720" rtlCol="0" anchor="t">
            <a:normAutofit/>
          </a:bodyPr>
          <a:lstStyle/>
          <a:p>
            <a:pPr marL="0" lvl="0" indent="0" algn="ctr">
              <a:spcAft>
                <a:spcPts val="800"/>
              </a:spcAft>
              <a:buSzPts val="1000"/>
              <a:buNone/>
              <a:tabLst>
                <a:tab pos="457200" algn="l"/>
              </a:tabLst>
            </a:pPr>
            <a:r>
              <a:rPr lang="en-US" sz="1800" b="1" kern="1200">
                <a:solidFill>
                  <a:srgbClr val="FFFFFF"/>
                </a:solidFill>
                <a:effectLst/>
                <a:latin typeface="+mn-lt"/>
                <a:ea typeface="+mn-ea"/>
                <a:cs typeface="+mn-cs"/>
              </a:rPr>
              <a:t>Incorporating AI in Classrooms</a:t>
            </a:r>
            <a:endParaRPr lang="en-US" sz="1800" kern="1200">
              <a:solidFill>
                <a:srgbClr val="FFFFFF"/>
              </a:solidFill>
              <a:effectLst/>
              <a:latin typeface="+mn-lt"/>
              <a:ea typeface="+mn-ea"/>
              <a:cs typeface="+mn-cs"/>
            </a:endParaRPr>
          </a:p>
        </p:txBody>
      </p:sp>
      <p:pic>
        <p:nvPicPr>
          <p:cNvPr id="8" name="Online Media 7" title="Using AI in the writing classroom: Laura Dumin">
            <a:hlinkClick r:id="" action="ppaction://media"/>
            <a:extLst>
              <a:ext uri="{FF2B5EF4-FFF2-40B4-BE49-F238E27FC236}">
                <a16:creationId xmlns:a16="http://schemas.microsoft.com/office/drawing/2014/main" id="{DC01423D-CFA9-B884-ECF9-F2176C56074B}"/>
              </a:ext>
            </a:extLst>
          </p:cNvPr>
          <p:cNvPicPr>
            <a:picLocks noRot="1" noChangeAspect="1"/>
          </p:cNvPicPr>
          <p:nvPr>
            <a:videoFile r:link="rId1"/>
          </p:nvPr>
        </p:nvPicPr>
        <p:blipFill>
          <a:blip r:embed="rId4"/>
          <a:stretch>
            <a:fillRect/>
          </a:stretch>
        </p:blipFill>
        <p:spPr>
          <a:xfrm>
            <a:off x="0" y="0"/>
            <a:ext cx="8949690" cy="4851856"/>
          </a:xfrm>
          <a:prstGeom prst="rect">
            <a:avLst/>
          </a:prstGeom>
        </p:spPr>
      </p:pic>
      <p:sp>
        <p:nvSpPr>
          <p:cNvPr id="10" name="TextBox 9">
            <a:extLst>
              <a:ext uri="{FF2B5EF4-FFF2-40B4-BE49-F238E27FC236}">
                <a16:creationId xmlns:a16="http://schemas.microsoft.com/office/drawing/2014/main" id="{C956C811-82FA-80BB-CB31-CD8E7672B82D}"/>
              </a:ext>
            </a:extLst>
          </p:cNvPr>
          <p:cNvSpPr txBox="1"/>
          <p:nvPr/>
        </p:nvSpPr>
        <p:spPr>
          <a:xfrm>
            <a:off x="9141212" y="1271766"/>
            <a:ext cx="2824677" cy="2308324"/>
          </a:xfrm>
          <a:prstGeom prst="rect">
            <a:avLst/>
          </a:prstGeom>
          <a:noFill/>
        </p:spPr>
        <p:txBody>
          <a:bodyPr wrap="square">
            <a:spAutoFit/>
          </a:bodyPr>
          <a:lstStyle/>
          <a:p>
            <a:pPr algn="ctr"/>
            <a:r>
              <a:rPr lang="en-GB" sz="3600" b="1" i="0" dirty="0">
                <a:solidFill>
                  <a:srgbClr val="0F0F0F"/>
                </a:solidFill>
                <a:effectLst/>
                <a:latin typeface="Roboto" panose="02000000000000000000" pitchFamily="2" charset="0"/>
              </a:rPr>
              <a:t>Using AI in the writing classroom: Laura </a:t>
            </a:r>
            <a:r>
              <a:rPr lang="en-GB" sz="3600" b="1" i="0" dirty="0" err="1">
                <a:solidFill>
                  <a:srgbClr val="0F0F0F"/>
                </a:solidFill>
                <a:effectLst/>
                <a:latin typeface="Roboto" panose="02000000000000000000" pitchFamily="2" charset="0"/>
              </a:rPr>
              <a:t>Dumin</a:t>
            </a:r>
            <a:endParaRPr lang="en-GB" sz="3600" b="1" i="0" dirty="0">
              <a:solidFill>
                <a:srgbClr val="0F0F0F"/>
              </a:solidFill>
              <a:effectLst/>
              <a:latin typeface="Roboto" panose="02000000000000000000" pitchFamily="2" charset="0"/>
            </a:endParaRPr>
          </a:p>
        </p:txBody>
      </p:sp>
      <p:sp>
        <p:nvSpPr>
          <p:cNvPr id="11" name="TextBox 10">
            <a:extLst>
              <a:ext uri="{FF2B5EF4-FFF2-40B4-BE49-F238E27FC236}">
                <a16:creationId xmlns:a16="http://schemas.microsoft.com/office/drawing/2014/main" id="{0B812E98-77E8-679F-8A6E-62787E8DAA57}"/>
              </a:ext>
            </a:extLst>
          </p:cNvPr>
          <p:cNvSpPr txBox="1"/>
          <p:nvPr/>
        </p:nvSpPr>
        <p:spPr>
          <a:xfrm>
            <a:off x="10727055" y="4500598"/>
            <a:ext cx="1513840" cy="338554"/>
          </a:xfrm>
          <a:prstGeom prst="rect">
            <a:avLst/>
          </a:prstGeom>
          <a:noFill/>
        </p:spPr>
        <p:txBody>
          <a:bodyPr wrap="square" rtlCol="0">
            <a:spAutoFit/>
          </a:bodyPr>
          <a:lstStyle/>
          <a:p>
            <a:pPr algn="ctr"/>
            <a:r>
              <a:rPr lang="en-GB" sz="1600" dirty="0"/>
              <a:t>16 March 2023</a:t>
            </a:r>
          </a:p>
        </p:txBody>
      </p:sp>
      <p:sp>
        <p:nvSpPr>
          <p:cNvPr id="12" name="TextBox 11">
            <a:extLst>
              <a:ext uri="{FF2B5EF4-FFF2-40B4-BE49-F238E27FC236}">
                <a16:creationId xmlns:a16="http://schemas.microsoft.com/office/drawing/2014/main" id="{B806948C-7263-EA52-CE3F-DE6F21AD6E5E}"/>
              </a:ext>
            </a:extLst>
          </p:cNvPr>
          <p:cNvSpPr txBox="1"/>
          <p:nvPr/>
        </p:nvSpPr>
        <p:spPr>
          <a:xfrm>
            <a:off x="8942486" y="4544646"/>
            <a:ext cx="1158240" cy="338554"/>
          </a:xfrm>
          <a:prstGeom prst="rect">
            <a:avLst/>
          </a:prstGeom>
          <a:noFill/>
        </p:spPr>
        <p:txBody>
          <a:bodyPr wrap="square" rtlCol="0">
            <a:spAutoFit/>
          </a:bodyPr>
          <a:lstStyle/>
          <a:p>
            <a:pPr algn="ctr"/>
            <a:r>
              <a:rPr lang="en-GB" sz="1600" dirty="0"/>
              <a:t>15.06 min</a:t>
            </a:r>
          </a:p>
        </p:txBody>
      </p:sp>
    </p:spTree>
    <p:extLst>
      <p:ext uri="{BB962C8B-B14F-4D97-AF65-F5344CB8AC3E}">
        <p14:creationId xmlns:p14="http://schemas.microsoft.com/office/powerpoint/2010/main" val="359552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CC">
            <a:alpha val="45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8477-178C-EC08-396E-033237EB10A7}"/>
              </a:ext>
            </a:extLst>
          </p:cNvPr>
          <p:cNvSpPr>
            <a:spLocks noGrp="1"/>
          </p:cNvSpPr>
          <p:nvPr>
            <p:ph type="title"/>
          </p:nvPr>
        </p:nvSpPr>
        <p:spPr>
          <a:xfrm>
            <a:off x="0" y="0"/>
            <a:ext cx="12191999" cy="741680"/>
          </a:xfrm>
          <a:solidFill>
            <a:srgbClr val="ADE5FF"/>
          </a:solidFill>
        </p:spPr>
        <p:txBody>
          <a:bodyPr>
            <a:normAutofit/>
          </a:bodyPr>
          <a:lstStyle/>
          <a:p>
            <a:pPr algn="ctr"/>
            <a:r>
              <a:rPr lang="en-GB" dirty="0"/>
              <a:t>Practical Applications in Teaching</a:t>
            </a:r>
          </a:p>
        </p:txBody>
      </p:sp>
      <p:sp>
        <p:nvSpPr>
          <p:cNvPr id="7" name="TextBox 6">
            <a:extLst>
              <a:ext uri="{FF2B5EF4-FFF2-40B4-BE49-F238E27FC236}">
                <a16:creationId xmlns:a16="http://schemas.microsoft.com/office/drawing/2014/main" id="{095E54F7-AB79-146C-C4F8-4291A2B885F6}"/>
              </a:ext>
            </a:extLst>
          </p:cNvPr>
          <p:cNvSpPr txBox="1"/>
          <p:nvPr/>
        </p:nvSpPr>
        <p:spPr>
          <a:xfrm>
            <a:off x="0" y="741680"/>
            <a:ext cx="12192000" cy="584775"/>
          </a:xfrm>
          <a:prstGeom prst="rect">
            <a:avLst/>
          </a:prstGeom>
          <a:solidFill>
            <a:srgbClr val="ADE5FF"/>
          </a:solidFill>
        </p:spPr>
        <p:txBody>
          <a:bodyPr wrap="square" rtlCol="0">
            <a:spAutoFit/>
          </a:bodyPr>
          <a:lstStyle/>
          <a:p>
            <a:pPr algn="ctr"/>
            <a:r>
              <a:rPr lang="en-GB" sz="3200" dirty="0"/>
              <a:t>Incorporating AI in the classroom</a:t>
            </a:r>
          </a:p>
        </p:txBody>
      </p:sp>
      <p:pic>
        <p:nvPicPr>
          <p:cNvPr id="9" name="Online Media 8" title="Student led assessment in an AI enhanced classroom - Hazel Farrell">
            <a:hlinkClick r:id="" action="ppaction://media"/>
            <a:extLst>
              <a:ext uri="{FF2B5EF4-FFF2-40B4-BE49-F238E27FC236}">
                <a16:creationId xmlns:a16="http://schemas.microsoft.com/office/drawing/2014/main" id="{859D5530-B25E-3F6F-F6D0-98640607E5C4}"/>
              </a:ext>
            </a:extLst>
          </p:cNvPr>
          <p:cNvPicPr>
            <a:picLocks noRot="1" noChangeAspect="1"/>
          </p:cNvPicPr>
          <p:nvPr>
            <a:videoFile r:link="rId1"/>
          </p:nvPr>
        </p:nvPicPr>
        <p:blipFill>
          <a:blip r:embed="rId4"/>
          <a:stretch>
            <a:fillRect/>
          </a:stretch>
        </p:blipFill>
        <p:spPr>
          <a:xfrm>
            <a:off x="0" y="1326455"/>
            <a:ext cx="9790346" cy="5531545"/>
          </a:xfrm>
          <a:prstGeom prst="rect">
            <a:avLst/>
          </a:prstGeom>
        </p:spPr>
      </p:pic>
      <p:sp>
        <p:nvSpPr>
          <p:cNvPr id="11" name="TextBox 10">
            <a:extLst>
              <a:ext uri="{FF2B5EF4-FFF2-40B4-BE49-F238E27FC236}">
                <a16:creationId xmlns:a16="http://schemas.microsoft.com/office/drawing/2014/main" id="{2716EB73-5C32-B8E3-622E-9C1144E6E7C6}"/>
              </a:ext>
            </a:extLst>
          </p:cNvPr>
          <p:cNvSpPr txBox="1"/>
          <p:nvPr/>
        </p:nvSpPr>
        <p:spPr>
          <a:xfrm>
            <a:off x="10145399" y="2305615"/>
            <a:ext cx="1859754" cy="2246769"/>
          </a:xfrm>
          <a:prstGeom prst="rect">
            <a:avLst/>
          </a:prstGeom>
          <a:noFill/>
        </p:spPr>
        <p:txBody>
          <a:bodyPr wrap="square">
            <a:spAutoFit/>
          </a:bodyPr>
          <a:lstStyle/>
          <a:p>
            <a:pPr algn="l"/>
            <a:r>
              <a:rPr lang="en-GB" sz="2000" b="1" i="0" dirty="0">
                <a:solidFill>
                  <a:srgbClr val="0F0F0F"/>
                </a:solidFill>
                <a:effectLst/>
                <a:latin typeface="Roboto" panose="02000000000000000000" pitchFamily="2" charset="0"/>
              </a:rPr>
              <a:t>Student led assessment in an AI enhanced classroom </a:t>
            </a:r>
          </a:p>
          <a:p>
            <a:pPr algn="l"/>
            <a:r>
              <a:rPr lang="en-GB" sz="2000" b="1" i="0" dirty="0">
                <a:solidFill>
                  <a:srgbClr val="0F0F0F"/>
                </a:solidFill>
                <a:effectLst/>
                <a:latin typeface="Roboto" panose="02000000000000000000" pitchFamily="2" charset="0"/>
              </a:rPr>
              <a:t> </a:t>
            </a:r>
          </a:p>
          <a:p>
            <a:pPr algn="l"/>
            <a:r>
              <a:rPr lang="en-GB" sz="2000" b="1" i="0" dirty="0">
                <a:solidFill>
                  <a:srgbClr val="0F0F0F"/>
                </a:solidFill>
                <a:effectLst/>
                <a:latin typeface="Roboto" panose="02000000000000000000" pitchFamily="2" charset="0"/>
              </a:rPr>
              <a:t>Hazel Farrell</a:t>
            </a:r>
          </a:p>
        </p:txBody>
      </p:sp>
      <p:sp>
        <p:nvSpPr>
          <p:cNvPr id="12" name="TextBox 11">
            <a:extLst>
              <a:ext uri="{FF2B5EF4-FFF2-40B4-BE49-F238E27FC236}">
                <a16:creationId xmlns:a16="http://schemas.microsoft.com/office/drawing/2014/main" id="{F5B2F48B-F057-829B-787A-338FBC551ECD}"/>
              </a:ext>
            </a:extLst>
          </p:cNvPr>
          <p:cNvSpPr txBox="1"/>
          <p:nvPr/>
        </p:nvSpPr>
        <p:spPr>
          <a:xfrm>
            <a:off x="11138339" y="6550223"/>
            <a:ext cx="1264025" cy="307777"/>
          </a:xfrm>
          <a:prstGeom prst="rect">
            <a:avLst/>
          </a:prstGeom>
          <a:noFill/>
        </p:spPr>
        <p:txBody>
          <a:bodyPr wrap="square" rtlCol="0">
            <a:spAutoFit/>
          </a:bodyPr>
          <a:lstStyle/>
          <a:p>
            <a:pPr algn="ctr"/>
            <a:r>
              <a:rPr lang="en-GB" sz="1400" dirty="0"/>
              <a:t>Dec 2023</a:t>
            </a:r>
          </a:p>
        </p:txBody>
      </p:sp>
      <p:sp>
        <p:nvSpPr>
          <p:cNvPr id="13" name="TextBox 12">
            <a:extLst>
              <a:ext uri="{FF2B5EF4-FFF2-40B4-BE49-F238E27FC236}">
                <a16:creationId xmlns:a16="http://schemas.microsoft.com/office/drawing/2014/main" id="{1F54589E-613D-C492-F01A-F92FC8EA001B}"/>
              </a:ext>
            </a:extLst>
          </p:cNvPr>
          <p:cNvSpPr txBox="1"/>
          <p:nvPr/>
        </p:nvSpPr>
        <p:spPr>
          <a:xfrm>
            <a:off x="10041707" y="6550223"/>
            <a:ext cx="1033569" cy="309591"/>
          </a:xfrm>
          <a:prstGeom prst="rect">
            <a:avLst/>
          </a:prstGeom>
          <a:noFill/>
        </p:spPr>
        <p:txBody>
          <a:bodyPr wrap="square" rtlCol="0">
            <a:spAutoFit/>
          </a:bodyPr>
          <a:lstStyle/>
          <a:p>
            <a:pPr algn="ctr"/>
            <a:r>
              <a:rPr lang="en-GB" sz="1400" dirty="0"/>
              <a:t>14.45 min</a:t>
            </a:r>
          </a:p>
        </p:txBody>
      </p:sp>
    </p:spTree>
    <p:extLst>
      <p:ext uri="{BB962C8B-B14F-4D97-AF65-F5344CB8AC3E}">
        <p14:creationId xmlns:p14="http://schemas.microsoft.com/office/powerpoint/2010/main" val="398526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CFFCC">
            <a:alpha val="44706"/>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8477-178C-EC08-396E-033237EB10A7}"/>
              </a:ext>
            </a:extLst>
          </p:cNvPr>
          <p:cNvSpPr>
            <a:spLocks noGrp="1"/>
          </p:cNvSpPr>
          <p:nvPr>
            <p:ph type="title"/>
          </p:nvPr>
        </p:nvSpPr>
        <p:spPr>
          <a:xfrm>
            <a:off x="0" y="0"/>
            <a:ext cx="12191999" cy="666674"/>
          </a:xfrm>
          <a:solidFill>
            <a:srgbClr val="92D050"/>
          </a:solidFill>
        </p:spPr>
        <p:txBody>
          <a:bodyPr>
            <a:normAutofit/>
          </a:bodyPr>
          <a:lstStyle/>
          <a:p>
            <a:pPr algn="ctr"/>
            <a:r>
              <a:rPr kumimoji="0" lang="en-GB" sz="4000" b="0" i="0" u="none" strike="noStrike" kern="1200" cap="all" spc="30" normalizeH="0" baseline="0" noProof="0" dirty="0">
                <a:ln>
                  <a:noFill/>
                </a:ln>
                <a:solidFill>
                  <a:srgbClr val="000000"/>
                </a:solidFill>
                <a:effectLst/>
                <a:uLnTx/>
                <a:uFillTx/>
                <a:latin typeface="Univers Condensed"/>
                <a:ea typeface="+mj-ea"/>
                <a:cs typeface="+mj-cs"/>
              </a:rPr>
              <a:t>Ethical Considerations and Challenges</a:t>
            </a:r>
            <a:endParaRPr lang="en-GB" dirty="0"/>
          </a:p>
        </p:txBody>
      </p:sp>
      <p:sp>
        <p:nvSpPr>
          <p:cNvPr id="3" name="Content Placeholder 2">
            <a:extLst>
              <a:ext uri="{FF2B5EF4-FFF2-40B4-BE49-F238E27FC236}">
                <a16:creationId xmlns:a16="http://schemas.microsoft.com/office/drawing/2014/main" id="{BC0AABCD-A0C1-AEF3-F588-2FD6D3D8152C}"/>
              </a:ext>
            </a:extLst>
          </p:cNvPr>
          <p:cNvSpPr>
            <a:spLocks noGrp="1"/>
          </p:cNvSpPr>
          <p:nvPr>
            <p:ph idx="1"/>
          </p:nvPr>
        </p:nvSpPr>
        <p:spPr>
          <a:xfrm>
            <a:off x="711364" y="1562160"/>
            <a:ext cx="5057775" cy="4820322"/>
          </a:xfrm>
        </p:spPr>
        <p:txBody>
          <a:bodyPr>
            <a:normAutofit fontScale="62500" lnSpcReduction="20000"/>
          </a:bodyPr>
          <a:lstStyle/>
          <a:p>
            <a:pPr algn="l">
              <a:buFont typeface="+mj-lt"/>
              <a:buAutoNum type="arabicPeriod"/>
            </a:pPr>
            <a:r>
              <a:rPr lang="en-GB" b="1" i="0" dirty="0">
                <a:solidFill>
                  <a:srgbClr val="374151"/>
                </a:solidFill>
                <a:effectLst/>
                <a:latin typeface="Söhne"/>
              </a:rPr>
              <a:t>Bias and Fairness</a:t>
            </a:r>
            <a:r>
              <a:rPr lang="en-GB" b="0" i="0" dirty="0">
                <a:solidFill>
                  <a:srgbClr val="374151"/>
                </a:solidFill>
                <a:effectLst/>
                <a:latin typeface="Söhne"/>
              </a:rPr>
              <a:t>:</a:t>
            </a:r>
          </a:p>
          <a:p>
            <a:pPr marL="457200" lvl="1" indent="0" algn="l">
              <a:buNone/>
            </a:pPr>
            <a:r>
              <a:rPr lang="en-GB" b="0" i="0" dirty="0">
                <a:solidFill>
                  <a:srgbClr val="374151"/>
                </a:solidFill>
                <a:effectLst/>
                <a:latin typeface="Söhne"/>
              </a:rPr>
              <a:t>AI systems to be free from biases that could affect the fairness of educational outcomes, including careful design to avoid racial, gender, or socioeconomic biases.</a:t>
            </a:r>
          </a:p>
          <a:p>
            <a:pPr algn="l">
              <a:buFont typeface="+mj-lt"/>
              <a:buAutoNum type="arabicPeriod"/>
            </a:pPr>
            <a:r>
              <a:rPr lang="en-GB" b="1" i="0" dirty="0">
                <a:solidFill>
                  <a:srgbClr val="374151"/>
                </a:solidFill>
                <a:effectLst/>
                <a:latin typeface="Söhne"/>
              </a:rPr>
              <a:t>Transparency</a:t>
            </a:r>
            <a:r>
              <a:rPr lang="en-GB" b="0" i="0" dirty="0">
                <a:solidFill>
                  <a:srgbClr val="374151"/>
                </a:solidFill>
                <a:effectLst/>
                <a:latin typeface="Söhne"/>
              </a:rPr>
              <a:t>:</a:t>
            </a:r>
          </a:p>
          <a:p>
            <a:pPr marL="457200" lvl="1" indent="0" algn="l">
              <a:buNone/>
            </a:pPr>
            <a:r>
              <a:rPr lang="en-GB" b="0" i="0" dirty="0">
                <a:solidFill>
                  <a:srgbClr val="374151"/>
                </a:solidFill>
                <a:effectLst/>
                <a:latin typeface="Söhne"/>
              </a:rPr>
              <a:t>Importance of transparency in AI algorithms so that decisions made by AI can be understood and questioned by educators and students alike.</a:t>
            </a:r>
          </a:p>
          <a:p>
            <a:pPr algn="l">
              <a:buFont typeface="+mj-lt"/>
              <a:buAutoNum type="arabicPeriod"/>
            </a:pPr>
            <a:r>
              <a:rPr lang="en-GB" b="1" i="0" dirty="0">
                <a:solidFill>
                  <a:srgbClr val="374151"/>
                </a:solidFill>
                <a:effectLst/>
                <a:latin typeface="Söhne"/>
              </a:rPr>
              <a:t>Data Privacy</a:t>
            </a:r>
            <a:r>
              <a:rPr lang="en-GB" b="0" i="0" dirty="0">
                <a:solidFill>
                  <a:srgbClr val="374151"/>
                </a:solidFill>
                <a:effectLst/>
                <a:latin typeface="Söhne"/>
              </a:rPr>
              <a:t>:</a:t>
            </a:r>
          </a:p>
          <a:p>
            <a:pPr marL="457200" lvl="1" indent="0" algn="l">
              <a:buNone/>
            </a:pPr>
            <a:r>
              <a:rPr lang="en-GB" b="0" i="0" dirty="0">
                <a:solidFill>
                  <a:srgbClr val="374151"/>
                </a:solidFill>
                <a:effectLst/>
                <a:latin typeface="Söhne"/>
              </a:rPr>
              <a:t>Paramount importance of protecting student data privacy, with adherence to regulations like </a:t>
            </a:r>
            <a:r>
              <a:rPr lang="en-GB" b="1" i="0" dirty="0">
                <a:solidFill>
                  <a:schemeClr val="accent6">
                    <a:lumMod val="50000"/>
                  </a:schemeClr>
                </a:solidFill>
                <a:effectLst/>
                <a:latin typeface="Söhne"/>
              </a:rPr>
              <a:t>GDPR </a:t>
            </a:r>
            <a:r>
              <a:rPr lang="en-GB" b="0" i="0" dirty="0">
                <a:solidFill>
                  <a:srgbClr val="374151"/>
                </a:solidFill>
                <a:effectLst/>
                <a:latin typeface="Söhne"/>
              </a:rPr>
              <a:t>for European students and FERPA in the United States.</a:t>
            </a:r>
          </a:p>
          <a:p>
            <a:pPr algn="l">
              <a:buFont typeface="+mj-lt"/>
              <a:buAutoNum type="arabicPeriod"/>
            </a:pPr>
            <a:r>
              <a:rPr lang="en-GB" b="1" i="0" dirty="0">
                <a:solidFill>
                  <a:srgbClr val="374151"/>
                </a:solidFill>
                <a:effectLst/>
                <a:latin typeface="Söhne"/>
              </a:rPr>
              <a:t>Informed Consent</a:t>
            </a:r>
            <a:r>
              <a:rPr lang="en-GB" b="0" i="0" dirty="0">
                <a:solidFill>
                  <a:srgbClr val="374151"/>
                </a:solidFill>
                <a:effectLst/>
                <a:latin typeface="Söhne"/>
              </a:rPr>
              <a:t>:</a:t>
            </a:r>
          </a:p>
          <a:p>
            <a:pPr marL="457200" lvl="1" indent="0" algn="l">
              <a:buNone/>
            </a:pPr>
            <a:r>
              <a:rPr lang="en-GB" dirty="0">
                <a:solidFill>
                  <a:srgbClr val="374151"/>
                </a:solidFill>
                <a:latin typeface="Söhne"/>
              </a:rPr>
              <a:t>N</a:t>
            </a:r>
            <a:r>
              <a:rPr lang="en-GB" b="0" i="0" dirty="0">
                <a:solidFill>
                  <a:srgbClr val="374151"/>
                </a:solidFill>
                <a:effectLst/>
                <a:latin typeface="Söhne"/>
              </a:rPr>
              <a:t>ecessity of obtaining informed consent from students and parents before using AI systems that process personal data.</a:t>
            </a:r>
          </a:p>
          <a:p>
            <a:pPr algn="l">
              <a:buFont typeface="+mj-lt"/>
              <a:buAutoNum type="arabicPeriod"/>
            </a:pPr>
            <a:r>
              <a:rPr lang="en-GB" b="1" i="0" dirty="0">
                <a:solidFill>
                  <a:srgbClr val="374151"/>
                </a:solidFill>
                <a:effectLst/>
                <a:latin typeface="Söhne"/>
              </a:rPr>
              <a:t>Security</a:t>
            </a:r>
            <a:r>
              <a:rPr lang="en-GB" b="0" i="0" dirty="0">
                <a:solidFill>
                  <a:srgbClr val="374151"/>
                </a:solidFill>
                <a:effectLst/>
                <a:latin typeface="Söhne"/>
              </a:rPr>
              <a:t>:</a:t>
            </a:r>
          </a:p>
          <a:p>
            <a:pPr marL="457200" lvl="1" indent="0" algn="l">
              <a:buNone/>
            </a:pPr>
            <a:r>
              <a:rPr lang="en-GB" b="0" i="0" dirty="0">
                <a:solidFill>
                  <a:srgbClr val="374151"/>
                </a:solidFill>
                <a:effectLst/>
                <a:latin typeface="Söhne"/>
              </a:rPr>
              <a:t>Need for robust cybersecurity measures to protect educational AI systems from unauthorised access and data breaches.</a:t>
            </a:r>
          </a:p>
          <a:p>
            <a:endParaRPr lang="en-GB" dirty="0"/>
          </a:p>
        </p:txBody>
      </p:sp>
      <p:pic>
        <p:nvPicPr>
          <p:cNvPr id="10" name="Picture 9">
            <a:extLst>
              <a:ext uri="{FF2B5EF4-FFF2-40B4-BE49-F238E27FC236}">
                <a16:creationId xmlns:a16="http://schemas.microsoft.com/office/drawing/2014/main" id="{7E507737-6EF3-9619-2FFA-1A2295925A58}"/>
              </a:ext>
            </a:extLst>
          </p:cNvPr>
          <p:cNvPicPr>
            <a:picLocks noChangeAspect="1"/>
          </p:cNvPicPr>
          <p:nvPr/>
        </p:nvPicPr>
        <p:blipFill>
          <a:blip r:embed="rId2"/>
          <a:stretch>
            <a:fillRect/>
          </a:stretch>
        </p:blipFill>
        <p:spPr>
          <a:xfrm>
            <a:off x="6095998" y="1459641"/>
            <a:ext cx="4588037" cy="4588037"/>
          </a:xfrm>
          <a:prstGeom prst="rect">
            <a:avLst/>
          </a:prstGeom>
        </p:spPr>
      </p:pic>
      <p:sp>
        <p:nvSpPr>
          <p:cNvPr id="7" name="TextBox 6">
            <a:extLst>
              <a:ext uri="{FF2B5EF4-FFF2-40B4-BE49-F238E27FC236}">
                <a16:creationId xmlns:a16="http://schemas.microsoft.com/office/drawing/2014/main" id="{49AD4285-9929-BED5-5CB5-F923C9202239}"/>
              </a:ext>
            </a:extLst>
          </p:cNvPr>
          <p:cNvSpPr txBox="1"/>
          <p:nvPr/>
        </p:nvSpPr>
        <p:spPr>
          <a:xfrm>
            <a:off x="2064542" y="712592"/>
            <a:ext cx="8062913" cy="378565"/>
          </a:xfrm>
          <a:prstGeom prst="rect">
            <a:avLst/>
          </a:prstGeom>
          <a:noFill/>
        </p:spPr>
        <p:txBody>
          <a:bodyPr wrap="square" rtlCol="0">
            <a:spAutoFit/>
          </a:bodyPr>
          <a:lstStyle/>
          <a:p>
            <a:pPr>
              <a:lnSpc>
                <a:spcPct val="107000"/>
              </a:lnSpc>
              <a:spcAft>
                <a:spcPts val="800"/>
              </a:spcAft>
              <a:buSzPts val="1000"/>
              <a:tabLst>
                <a:tab pos="457200" algn="l"/>
              </a:tabLst>
            </a:pPr>
            <a:r>
              <a:rPr lang="en-GB" sz="1800" b="1" kern="100" dirty="0">
                <a:solidFill>
                  <a:schemeClr val="accent6">
                    <a:lumMod val="75000"/>
                  </a:schemeClr>
                </a:solidFill>
                <a:effectLst/>
                <a:latin typeface="Aptos" panose="020B0004020202020204" pitchFamily="34" charset="0"/>
                <a:ea typeface="Aptos" panose="020B0004020202020204" pitchFamily="34" charset="0"/>
                <a:cs typeface="Times New Roman" panose="02020603050405020304" pitchFamily="18" charset="0"/>
              </a:rPr>
              <a:t>Ethical Implications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"Using AI responsibly in education means considering..."</a:t>
            </a:r>
            <a:r>
              <a:rPr lang="en-GB" sz="1800" b="1" kern="100" dirty="0">
                <a:solidFill>
                  <a:schemeClr val="accent6">
                    <a:lumMod val="75000"/>
                  </a:schemeClr>
                </a:solidFill>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solidFill>
                <a:schemeClr val="accent6">
                  <a:lumMod val="75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A1817DD-190A-B608-A740-1BFEA9E9128F}"/>
              </a:ext>
            </a:extLst>
          </p:cNvPr>
          <p:cNvSpPr txBox="1"/>
          <p:nvPr/>
        </p:nvSpPr>
        <p:spPr>
          <a:xfrm>
            <a:off x="6095999" y="6135186"/>
            <a:ext cx="4588036" cy="338554"/>
          </a:xfrm>
          <a:prstGeom prst="rect">
            <a:avLst/>
          </a:prstGeom>
          <a:noFill/>
        </p:spPr>
        <p:txBody>
          <a:bodyPr wrap="square" rtlCol="0">
            <a:spAutoFit/>
          </a:bodyPr>
          <a:lstStyle/>
          <a:p>
            <a:pPr algn="ctr"/>
            <a:r>
              <a:rPr lang="en-GB" sz="1600" dirty="0"/>
              <a:t>AI is not always right, consider the above spelling</a:t>
            </a:r>
          </a:p>
        </p:txBody>
      </p:sp>
      <p:sp>
        <p:nvSpPr>
          <p:cNvPr id="9" name="TextBox 8">
            <a:extLst>
              <a:ext uri="{FF2B5EF4-FFF2-40B4-BE49-F238E27FC236}">
                <a16:creationId xmlns:a16="http://schemas.microsoft.com/office/drawing/2014/main" id="{E4EF3458-1481-952F-135D-6F96BECCAB45}"/>
              </a:ext>
            </a:extLst>
          </p:cNvPr>
          <p:cNvSpPr txBox="1"/>
          <p:nvPr/>
        </p:nvSpPr>
        <p:spPr>
          <a:xfrm>
            <a:off x="11068049" y="6599667"/>
            <a:ext cx="1123951" cy="261610"/>
          </a:xfrm>
          <a:prstGeom prst="rect">
            <a:avLst/>
          </a:prstGeom>
          <a:noFill/>
        </p:spPr>
        <p:txBody>
          <a:bodyPr wrap="square" rtlCol="0">
            <a:spAutoFit/>
          </a:bodyPr>
          <a:lstStyle/>
          <a:p>
            <a:pPr algn="ctr"/>
            <a:r>
              <a:rPr lang="en-GB" sz="1100" dirty="0"/>
              <a:t>Image by Dell-E</a:t>
            </a:r>
          </a:p>
        </p:txBody>
      </p:sp>
    </p:spTree>
    <p:extLst>
      <p:ext uri="{BB962C8B-B14F-4D97-AF65-F5344CB8AC3E}">
        <p14:creationId xmlns:p14="http://schemas.microsoft.com/office/powerpoint/2010/main" val="648198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1EE376-FDA8-79F8-53A5-129FF3B21C3B}"/>
              </a:ext>
            </a:extLst>
          </p:cNvPr>
          <p:cNvSpPr txBox="1"/>
          <p:nvPr/>
        </p:nvSpPr>
        <p:spPr>
          <a:xfrm>
            <a:off x="83123" y="1015663"/>
            <a:ext cx="3300761" cy="5693866"/>
          </a:xfrm>
          <a:prstGeom prst="rect">
            <a:avLst/>
          </a:prstGeom>
          <a:noFill/>
        </p:spPr>
        <p:txBody>
          <a:bodyPr wrap="square" rtlCol="0">
            <a:spAutoFit/>
          </a:bodyPr>
          <a:lstStyle/>
          <a:p>
            <a:r>
              <a:rPr lang="en-GB" sz="1600" dirty="0"/>
              <a:t>Open AI in conjunction with  Microsoft is being sued  by The New York Times for alleged copyright infringement.</a:t>
            </a:r>
          </a:p>
          <a:p>
            <a:endParaRPr lang="en-GB" sz="300" dirty="0"/>
          </a:p>
          <a:p>
            <a:r>
              <a:rPr lang="en-GB" sz="1600" dirty="0"/>
              <a:t>The New York Times are claiming that Open AI trained it’s full GPT-4 model on many different New York Times articles, and they essentially want GPT-4 to be shut down. </a:t>
            </a:r>
          </a:p>
          <a:p>
            <a:endParaRPr lang="en-GB" sz="100" dirty="0"/>
          </a:p>
          <a:p>
            <a:r>
              <a:rPr lang="en-GB" sz="1200" dirty="0"/>
              <a:t>Open AI sells access to GPT-4, however GPT-3.5 is given freely at this point. </a:t>
            </a:r>
          </a:p>
          <a:p>
            <a:endParaRPr lang="en-GB" sz="300" dirty="0"/>
          </a:p>
          <a:p>
            <a:r>
              <a:rPr lang="en-GB" sz="1600" dirty="0"/>
              <a:t>For example, look at one of the many articles New York Times has put forward, the left-hand-side came from GPT-4, and the right-hand-side came from NY Times. We don’t have the whole article, but we can clearly see that only one word has changed and if this was two students work, I would call it ‘plagiarism’, </a:t>
            </a:r>
          </a:p>
          <a:p>
            <a:r>
              <a:rPr lang="en-GB" sz="200" dirty="0"/>
              <a:t>    </a:t>
            </a:r>
          </a:p>
          <a:p>
            <a:pPr algn="ctr"/>
            <a:r>
              <a:rPr lang="en-GB" b="1" dirty="0"/>
              <a:t>Big Oopsy! </a:t>
            </a:r>
            <a:endParaRPr lang="en-GB" sz="2800" b="1" dirty="0"/>
          </a:p>
        </p:txBody>
      </p:sp>
      <p:sp>
        <p:nvSpPr>
          <p:cNvPr id="8" name="TextBox 7">
            <a:extLst>
              <a:ext uri="{FF2B5EF4-FFF2-40B4-BE49-F238E27FC236}">
                <a16:creationId xmlns:a16="http://schemas.microsoft.com/office/drawing/2014/main" id="{ACCE3539-A9D1-1061-A573-A9F41ACA9894}"/>
              </a:ext>
            </a:extLst>
          </p:cNvPr>
          <p:cNvSpPr txBox="1"/>
          <p:nvPr/>
        </p:nvSpPr>
        <p:spPr>
          <a:xfrm>
            <a:off x="0" y="6550223"/>
            <a:ext cx="3501483" cy="307777"/>
          </a:xfrm>
          <a:prstGeom prst="rect">
            <a:avLst/>
          </a:prstGeom>
          <a:solidFill>
            <a:srgbClr val="E9D0D0"/>
          </a:solidFill>
        </p:spPr>
        <p:txBody>
          <a:bodyPr wrap="square" rtlCol="0">
            <a:spAutoFit/>
          </a:bodyPr>
          <a:lstStyle/>
          <a:p>
            <a:pPr algn="ctr"/>
            <a:r>
              <a:rPr lang="en-GB" sz="1400" dirty="0"/>
              <a:t>1 Jan 2024</a:t>
            </a:r>
          </a:p>
        </p:txBody>
      </p:sp>
      <p:sp>
        <p:nvSpPr>
          <p:cNvPr id="11" name="TextBox 10">
            <a:extLst>
              <a:ext uri="{FF2B5EF4-FFF2-40B4-BE49-F238E27FC236}">
                <a16:creationId xmlns:a16="http://schemas.microsoft.com/office/drawing/2014/main" id="{D9183CA0-FB30-1CB6-0A58-6255BB155574}"/>
              </a:ext>
            </a:extLst>
          </p:cNvPr>
          <p:cNvSpPr txBox="1"/>
          <p:nvPr/>
        </p:nvSpPr>
        <p:spPr>
          <a:xfrm>
            <a:off x="3501483" y="693022"/>
            <a:ext cx="8690517" cy="6164977"/>
          </a:xfrm>
          <a:prstGeom prst="rect">
            <a:avLst/>
          </a:prstGeom>
          <a:solidFill>
            <a:srgbClr val="E9D0D0"/>
          </a:solidFill>
        </p:spPr>
        <p:txBody>
          <a:bodyPr wrap="square" rtlCol="0">
            <a:spAutoFit/>
          </a:bodyPr>
          <a:lstStyle/>
          <a:p>
            <a:endParaRPr lang="en-GB" dirty="0"/>
          </a:p>
        </p:txBody>
      </p:sp>
      <p:pic>
        <p:nvPicPr>
          <p:cNvPr id="12" name="Picture 11">
            <a:extLst>
              <a:ext uri="{FF2B5EF4-FFF2-40B4-BE49-F238E27FC236}">
                <a16:creationId xmlns:a16="http://schemas.microsoft.com/office/drawing/2014/main" id="{CC759C5C-E755-6689-DA74-F07C3CEE922B}"/>
              </a:ext>
            </a:extLst>
          </p:cNvPr>
          <p:cNvPicPr>
            <a:picLocks noChangeAspect="1"/>
          </p:cNvPicPr>
          <p:nvPr/>
        </p:nvPicPr>
        <p:blipFill>
          <a:blip r:embed="rId3"/>
          <a:stretch>
            <a:fillRect/>
          </a:stretch>
        </p:blipFill>
        <p:spPr>
          <a:xfrm>
            <a:off x="3736680" y="957384"/>
            <a:ext cx="8220121" cy="5507199"/>
          </a:xfrm>
          <a:prstGeom prst="rect">
            <a:avLst/>
          </a:prstGeom>
        </p:spPr>
      </p:pic>
      <p:sp>
        <p:nvSpPr>
          <p:cNvPr id="13" name="TextBox 12">
            <a:extLst>
              <a:ext uri="{FF2B5EF4-FFF2-40B4-BE49-F238E27FC236}">
                <a16:creationId xmlns:a16="http://schemas.microsoft.com/office/drawing/2014/main" id="{0E66BA1F-D48A-5F92-3FE0-084407B826DA}"/>
              </a:ext>
            </a:extLst>
          </p:cNvPr>
          <p:cNvSpPr txBox="1"/>
          <p:nvPr/>
        </p:nvSpPr>
        <p:spPr>
          <a:xfrm>
            <a:off x="0" y="0"/>
            <a:ext cx="12192000" cy="1015663"/>
          </a:xfrm>
          <a:prstGeom prst="rect">
            <a:avLst/>
          </a:prstGeom>
          <a:solidFill>
            <a:srgbClr val="E9D0D0"/>
          </a:solidFill>
        </p:spPr>
        <p:txBody>
          <a:bodyPr wrap="square" rtlCol="0">
            <a:spAutoFit/>
          </a:bodyPr>
          <a:lstStyle/>
          <a:p>
            <a:pPr algn="ctr"/>
            <a:endParaRPr lang="en-GB" sz="1100" b="1" dirty="0"/>
          </a:p>
          <a:p>
            <a:pPr algn="ctr"/>
            <a:r>
              <a:rPr lang="en-GB" sz="4000" b="1" dirty="0"/>
              <a:t>Alleged Copyright Infringement Court Case</a:t>
            </a:r>
          </a:p>
          <a:p>
            <a:pPr algn="ctr"/>
            <a:endParaRPr lang="en-GB" sz="800" b="1" dirty="0"/>
          </a:p>
        </p:txBody>
      </p:sp>
    </p:spTree>
    <p:extLst>
      <p:ext uri="{BB962C8B-B14F-4D97-AF65-F5344CB8AC3E}">
        <p14:creationId xmlns:p14="http://schemas.microsoft.com/office/powerpoint/2010/main" val="1882897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E41FD48-8299-3705-E588-2ACF8DDEE078}"/>
              </a:ext>
            </a:extLst>
          </p:cNvPr>
          <p:cNvSpPr txBox="1"/>
          <p:nvPr/>
        </p:nvSpPr>
        <p:spPr>
          <a:xfrm>
            <a:off x="-1" y="0"/>
            <a:ext cx="12191999" cy="754053"/>
          </a:xfrm>
          <a:prstGeom prst="rect">
            <a:avLst/>
          </a:prstGeom>
          <a:solidFill>
            <a:srgbClr val="87B8BC"/>
          </a:solidFill>
        </p:spPr>
        <p:txBody>
          <a:bodyPr wrap="square" rtlCol="0">
            <a:spAutoFit/>
          </a:bodyPr>
          <a:lstStyle/>
          <a:p>
            <a:pPr algn="ctr"/>
            <a:endParaRPr lang="en-GB" sz="600" b="1" dirty="0"/>
          </a:p>
          <a:p>
            <a:pPr algn="ctr"/>
            <a:r>
              <a:rPr lang="en-GB" sz="3600" b="1" dirty="0"/>
              <a:t>Is AI a Dragon or a Knight?</a:t>
            </a:r>
          </a:p>
        </p:txBody>
      </p:sp>
      <p:pic>
        <p:nvPicPr>
          <p:cNvPr id="10" name="Picture 9">
            <a:extLst>
              <a:ext uri="{FF2B5EF4-FFF2-40B4-BE49-F238E27FC236}">
                <a16:creationId xmlns:a16="http://schemas.microsoft.com/office/drawing/2014/main" id="{0C1FF680-BCF1-E2E0-D979-08E1C966734F}"/>
              </a:ext>
            </a:extLst>
          </p:cNvPr>
          <p:cNvPicPr>
            <a:picLocks noChangeAspect="1"/>
          </p:cNvPicPr>
          <p:nvPr/>
        </p:nvPicPr>
        <p:blipFill rotWithShape="1">
          <a:blip r:embed="rId3"/>
          <a:srcRect l="776" t="1994" r="872" b="1599"/>
          <a:stretch/>
        </p:blipFill>
        <p:spPr>
          <a:xfrm>
            <a:off x="0" y="646331"/>
            <a:ext cx="12192000" cy="6211669"/>
          </a:xfrm>
          <a:prstGeom prst="rect">
            <a:avLst/>
          </a:prstGeom>
        </p:spPr>
      </p:pic>
    </p:spTree>
    <p:extLst>
      <p:ext uri="{BB962C8B-B14F-4D97-AF65-F5344CB8AC3E}">
        <p14:creationId xmlns:p14="http://schemas.microsoft.com/office/powerpoint/2010/main" val="6735461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0"/>
            <a:ext cx="7534621"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8963" y="2420200"/>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Online Media 6" title="Cheating or Learning? Walking the AI tightrope in education | Erik Winerö | TEDxGöteborg">
            <a:hlinkClick r:id="" action="ppaction://media"/>
            <a:extLst>
              <a:ext uri="{FF2B5EF4-FFF2-40B4-BE49-F238E27FC236}">
                <a16:creationId xmlns:a16="http://schemas.microsoft.com/office/drawing/2014/main" id="{36E11F52-22CC-8637-4BA4-CB7EE39F59D3}"/>
              </a:ext>
            </a:extLst>
          </p:cNvPr>
          <p:cNvPicPr>
            <a:picLocks noRot="1" noChangeAspect="1"/>
          </p:cNvPicPr>
          <p:nvPr>
            <a:videoFile r:link="rId1"/>
          </p:nvPr>
        </p:nvPicPr>
        <p:blipFill>
          <a:blip r:embed="rId4"/>
          <a:stretch>
            <a:fillRect/>
          </a:stretch>
        </p:blipFill>
        <p:spPr>
          <a:xfrm>
            <a:off x="1168165" y="589644"/>
            <a:ext cx="10050820" cy="5678712"/>
          </a:xfrm>
          <a:prstGeom prst="rect">
            <a:avLst/>
          </a:prstGeom>
        </p:spPr>
      </p:pic>
    </p:spTree>
    <p:extLst>
      <p:ext uri="{BB962C8B-B14F-4D97-AF65-F5344CB8AC3E}">
        <p14:creationId xmlns:p14="http://schemas.microsoft.com/office/powerpoint/2010/main" val="202498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36AB285A-81F9-42F0-A9FD-0058EB46EF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17" name="Group 16">
              <a:extLst>
                <a:ext uri="{FF2B5EF4-FFF2-40B4-BE49-F238E27FC236}">
                  <a16:creationId xmlns:a16="http://schemas.microsoft.com/office/drawing/2014/main" id="{A08FF3E0-ABFD-4639-B6D5-59DC3C50432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25" name="Freeform: Shape 24">
                <a:extLst>
                  <a:ext uri="{FF2B5EF4-FFF2-40B4-BE49-F238E27FC236}">
                    <a16:creationId xmlns:a16="http://schemas.microsoft.com/office/drawing/2014/main" id="{05F28668-2B20-456B-B40F-9496D0A01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345261A6-F525-4DE2-99D5-BD04602D3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8" name="Group 17">
              <a:extLst>
                <a:ext uri="{FF2B5EF4-FFF2-40B4-BE49-F238E27FC236}">
                  <a16:creationId xmlns:a16="http://schemas.microsoft.com/office/drawing/2014/main" id="{5726B9BC-5A36-4E2B-ACA8-E750DAF63CB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9" name="Group 18">
                <a:extLst>
                  <a:ext uri="{FF2B5EF4-FFF2-40B4-BE49-F238E27FC236}">
                    <a16:creationId xmlns:a16="http://schemas.microsoft.com/office/drawing/2014/main" id="{D3D8668E-61B9-48EF-9EBA-555647BA6D4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3" name="Freeform: Shape 22">
                  <a:extLst>
                    <a:ext uri="{FF2B5EF4-FFF2-40B4-BE49-F238E27FC236}">
                      <a16:creationId xmlns:a16="http://schemas.microsoft.com/office/drawing/2014/main" id="{3B5CB98A-8493-4791-B351-0BC590BB9A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4CA2FB47-60A5-434E-9BA4-1FF65518A1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 name="Group 19">
                <a:extLst>
                  <a:ext uri="{FF2B5EF4-FFF2-40B4-BE49-F238E27FC236}">
                    <a16:creationId xmlns:a16="http://schemas.microsoft.com/office/drawing/2014/main" id="{406D9D90-1212-40FF-BAB0-8A661FC855E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21" name="Freeform: Shape 20">
                  <a:extLst>
                    <a:ext uri="{FF2B5EF4-FFF2-40B4-BE49-F238E27FC236}">
                      <a16:creationId xmlns:a16="http://schemas.microsoft.com/office/drawing/2014/main" id="{903898C6-CE98-4636-8CE5-5172BD2B9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5326F39-37DB-4935-9AD9-746655D5DD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grpSp>
      <p:pic>
        <p:nvPicPr>
          <p:cNvPr id="12" name="Online Media 11" title="Don't use ChatGPT until you've watched this video!">
            <a:hlinkClick r:id="" action="ppaction://media"/>
            <a:extLst>
              <a:ext uri="{FF2B5EF4-FFF2-40B4-BE49-F238E27FC236}">
                <a16:creationId xmlns:a16="http://schemas.microsoft.com/office/drawing/2014/main" id="{F78F50D5-A968-AAEF-246A-4996D769E5AD}"/>
              </a:ext>
            </a:extLst>
          </p:cNvPr>
          <p:cNvPicPr>
            <a:picLocks noRot="1" noChangeAspect="1"/>
          </p:cNvPicPr>
          <p:nvPr>
            <a:videoFile r:link="rId1"/>
          </p:nvPr>
        </p:nvPicPr>
        <p:blipFill>
          <a:blip r:embed="rId5"/>
          <a:stretch>
            <a:fillRect/>
          </a:stretch>
        </p:blipFill>
        <p:spPr>
          <a:xfrm>
            <a:off x="167476" y="861121"/>
            <a:ext cx="3293517" cy="5828755"/>
          </a:xfrm>
          <a:prstGeom prst="rect">
            <a:avLst/>
          </a:prstGeom>
        </p:spPr>
      </p:pic>
      <p:sp>
        <p:nvSpPr>
          <p:cNvPr id="13" name="TextBox 12">
            <a:extLst>
              <a:ext uri="{FF2B5EF4-FFF2-40B4-BE49-F238E27FC236}">
                <a16:creationId xmlns:a16="http://schemas.microsoft.com/office/drawing/2014/main" id="{A89C64B4-64A0-7A3D-B67A-EAEA3E6271B7}"/>
              </a:ext>
            </a:extLst>
          </p:cNvPr>
          <p:cNvSpPr txBox="1"/>
          <p:nvPr/>
        </p:nvSpPr>
        <p:spPr>
          <a:xfrm>
            <a:off x="976760" y="169777"/>
            <a:ext cx="1674947" cy="523220"/>
          </a:xfrm>
          <a:prstGeom prst="rect">
            <a:avLst/>
          </a:prstGeom>
          <a:noFill/>
        </p:spPr>
        <p:txBody>
          <a:bodyPr wrap="square" rtlCol="0">
            <a:spAutoFit/>
          </a:bodyPr>
          <a:lstStyle/>
          <a:p>
            <a:r>
              <a:rPr lang="en-GB" sz="2800" b="1" dirty="0">
                <a:solidFill>
                  <a:schemeClr val="bg1"/>
                </a:solidFill>
              </a:rPr>
              <a:t>Naughty!</a:t>
            </a:r>
          </a:p>
        </p:txBody>
      </p:sp>
      <p:sp>
        <p:nvSpPr>
          <p:cNvPr id="15" name="TextBox 14">
            <a:extLst>
              <a:ext uri="{FF2B5EF4-FFF2-40B4-BE49-F238E27FC236}">
                <a16:creationId xmlns:a16="http://schemas.microsoft.com/office/drawing/2014/main" id="{0F74036B-3665-CACF-614E-EDC6F22B0D91}"/>
              </a:ext>
            </a:extLst>
          </p:cNvPr>
          <p:cNvSpPr txBox="1"/>
          <p:nvPr/>
        </p:nvSpPr>
        <p:spPr>
          <a:xfrm>
            <a:off x="5451832" y="317169"/>
            <a:ext cx="5963419" cy="461665"/>
          </a:xfrm>
          <a:prstGeom prst="rect">
            <a:avLst/>
          </a:prstGeom>
          <a:solidFill>
            <a:schemeClr val="bg1"/>
          </a:solidFill>
        </p:spPr>
        <p:txBody>
          <a:bodyPr wrap="square" rtlCol="0">
            <a:spAutoFit/>
          </a:bodyPr>
          <a:lstStyle/>
          <a:p>
            <a:pPr algn="ctr"/>
            <a:r>
              <a:rPr lang="en-GB" sz="2400" dirty="0"/>
              <a:t>Dialogue testing for understanding </a:t>
            </a:r>
          </a:p>
        </p:txBody>
      </p:sp>
      <p:sp>
        <p:nvSpPr>
          <p:cNvPr id="27" name="TextBox 26">
            <a:extLst>
              <a:ext uri="{FF2B5EF4-FFF2-40B4-BE49-F238E27FC236}">
                <a16:creationId xmlns:a16="http://schemas.microsoft.com/office/drawing/2014/main" id="{900C6468-D6D8-8543-7D90-D0683A8E054A}"/>
              </a:ext>
            </a:extLst>
          </p:cNvPr>
          <p:cNvSpPr txBox="1"/>
          <p:nvPr/>
        </p:nvSpPr>
        <p:spPr>
          <a:xfrm>
            <a:off x="5368767" y="972759"/>
            <a:ext cx="6184136" cy="4401205"/>
          </a:xfrm>
          <a:prstGeom prst="rect">
            <a:avLst/>
          </a:prstGeom>
          <a:noFill/>
        </p:spPr>
        <p:txBody>
          <a:bodyPr wrap="square" rtlCol="0">
            <a:spAutoFit/>
          </a:bodyPr>
          <a:lstStyle/>
          <a:p>
            <a:r>
              <a:rPr lang="en-GB" sz="2000" dirty="0">
                <a:solidFill>
                  <a:schemeClr val="bg1"/>
                </a:solidFill>
              </a:rPr>
              <a:t>Students have always been able to cheat with unsupervised assignments. </a:t>
            </a:r>
            <a:r>
              <a:rPr lang="en-GB" sz="2000" b="1" dirty="0">
                <a:solidFill>
                  <a:schemeClr val="bg1"/>
                </a:solidFill>
              </a:rPr>
              <a:t>This not a new problem</a:t>
            </a:r>
          </a:p>
          <a:p>
            <a:endParaRPr lang="en-GB" sz="2000" dirty="0">
              <a:solidFill>
                <a:schemeClr val="bg1"/>
              </a:solidFill>
            </a:endParaRPr>
          </a:p>
          <a:p>
            <a:r>
              <a:rPr lang="en-GB" sz="2000" dirty="0">
                <a:solidFill>
                  <a:schemeClr val="bg1"/>
                </a:solidFill>
              </a:rPr>
              <a:t>It’s not hard to avoid this issue by changing the way we assess students. </a:t>
            </a:r>
          </a:p>
          <a:p>
            <a:endParaRPr lang="en-GB" sz="2000" dirty="0">
              <a:solidFill>
                <a:schemeClr val="bg1"/>
              </a:solidFill>
            </a:endParaRPr>
          </a:p>
          <a:p>
            <a:r>
              <a:rPr lang="en-GB" sz="2000" dirty="0">
                <a:solidFill>
                  <a:schemeClr val="bg1"/>
                </a:solidFill>
              </a:rPr>
              <a:t>Teach underpinning knowledge and how to use AI to create reports etc. Then ask the students to discuss their process and question them about their work to get a gauge of their understanding. </a:t>
            </a:r>
          </a:p>
          <a:p>
            <a:endParaRPr lang="en-GB" sz="2000" dirty="0">
              <a:solidFill>
                <a:schemeClr val="bg1"/>
              </a:solidFill>
            </a:endParaRPr>
          </a:p>
          <a:p>
            <a:r>
              <a:rPr lang="en-GB" sz="2000" dirty="0">
                <a:solidFill>
                  <a:schemeClr val="bg1"/>
                </a:solidFill>
              </a:rPr>
              <a:t>That’s their assessment. </a:t>
            </a:r>
          </a:p>
          <a:p>
            <a:endParaRPr lang="en-GB" sz="2000" dirty="0">
              <a:solidFill>
                <a:schemeClr val="bg1"/>
              </a:solidFill>
            </a:endParaRPr>
          </a:p>
          <a:p>
            <a:r>
              <a:rPr lang="en-GB" sz="2000" dirty="0">
                <a:solidFill>
                  <a:schemeClr val="bg1"/>
                </a:solidFill>
              </a:rPr>
              <a:t>This is also in alignment with future employment</a:t>
            </a:r>
          </a:p>
        </p:txBody>
      </p:sp>
    </p:spTree>
    <p:extLst>
      <p:ext uri="{BB962C8B-B14F-4D97-AF65-F5344CB8AC3E}">
        <p14:creationId xmlns:p14="http://schemas.microsoft.com/office/powerpoint/2010/main" val="213342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E9FF1D6-A5BD-A1A2-F83C-0ED2955539C2}"/>
              </a:ext>
            </a:extLst>
          </p:cNvPr>
          <p:cNvSpPr txBox="1"/>
          <p:nvPr/>
        </p:nvSpPr>
        <p:spPr>
          <a:xfrm>
            <a:off x="838200" y="459863"/>
            <a:ext cx="10515600" cy="100459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kern="1200">
                <a:solidFill>
                  <a:srgbClr val="FFFFFF"/>
                </a:solidFill>
                <a:latin typeface="+mj-lt"/>
                <a:ea typeface="+mj-ea"/>
                <a:cs typeface="+mj-cs"/>
              </a:rPr>
              <a:t>AI mind reading?</a:t>
            </a:r>
          </a:p>
        </p:txBody>
      </p:sp>
      <p:sp>
        <p:nvSpPr>
          <p:cNvPr id="18" name="Rectangle: Rounded Corners 17">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0F79701-6CAC-A186-8C03-FFC895D418A5}"/>
              </a:ext>
            </a:extLst>
          </p:cNvPr>
          <p:cNvSpPr>
            <a:spLocks/>
          </p:cNvSpPr>
          <p:nvPr/>
        </p:nvSpPr>
        <p:spPr>
          <a:xfrm>
            <a:off x="7747304" y="5811406"/>
            <a:ext cx="2044179" cy="272084"/>
          </a:xfrm>
          <a:prstGeom prst="rect">
            <a:avLst/>
          </a:prstGeom>
        </p:spPr>
        <p:txBody>
          <a:bodyPr/>
          <a:lstStyle/>
          <a:p>
            <a:pPr defTabSz="676656">
              <a:spcAft>
                <a:spcPts val="600"/>
              </a:spcAft>
            </a:pPr>
            <a:fld id="{87E7843D-FF13-4365-9478-9625B70A2705}" type="slidenum">
              <a:rPr lang="en-US" sz="1332" kern="1200">
                <a:solidFill>
                  <a:schemeClr val="tx1"/>
                </a:solidFill>
                <a:latin typeface="+mn-lt"/>
                <a:ea typeface="+mn-ea"/>
                <a:cs typeface="+mn-cs"/>
              </a:rPr>
              <a:pPr defTabSz="676656">
                <a:spcAft>
                  <a:spcPts val="600"/>
                </a:spcAft>
              </a:pPr>
              <a:t>4</a:t>
            </a:fld>
            <a:endParaRPr lang="en-US"/>
          </a:p>
        </p:txBody>
      </p:sp>
      <p:pic>
        <p:nvPicPr>
          <p:cNvPr id="9" name="Picture 8">
            <a:extLst>
              <a:ext uri="{FF2B5EF4-FFF2-40B4-BE49-F238E27FC236}">
                <a16:creationId xmlns:a16="http://schemas.microsoft.com/office/drawing/2014/main" id="{E9CB8FF1-7309-43E9-BD4D-451326ACF922}"/>
              </a:ext>
            </a:extLst>
          </p:cNvPr>
          <p:cNvPicPr>
            <a:picLocks noChangeAspect="1"/>
          </p:cNvPicPr>
          <p:nvPr/>
        </p:nvPicPr>
        <p:blipFill rotWithShape="1">
          <a:blip r:embed="rId3"/>
          <a:srcRect t="3759"/>
          <a:stretch/>
        </p:blipFill>
        <p:spPr>
          <a:xfrm>
            <a:off x="2130841" y="2477768"/>
            <a:ext cx="8098040" cy="4380232"/>
          </a:xfrm>
          <a:prstGeom prst="rect">
            <a:avLst/>
          </a:prstGeom>
        </p:spPr>
      </p:pic>
      <p:sp>
        <p:nvSpPr>
          <p:cNvPr id="10" name="TextBox 9">
            <a:extLst>
              <a:ext uri="{FF2B5EF4-FFF2-40B4-BE49-F238E27FC236}">
                <a16:creationId xmlns:a16="http://schemas.microsoft.com/office/drawing/2014/main" id="{466806D5-4778-0C61-1759-B369F83CDF2B}"/>
              </a:ext>
            </a:extLst>
          </p:cNvPr>
          <p:cNvSpPr txBox="1"/>
          <p:nvPr/>
        </p:nvSpPr>
        <p:spPr>
          <a:xfrm>
            <a:off x="548453" y="1587970"/>
            <a:ext cx="4012396" cy="1200329"/>
          </a:xfrm>
          <a:prstGeom prst="rect">
            <a:avLst/>
          </a:prstGeom>
          <a:noFill/>
        </p:spPr>
        <p:txBody>
          <a:bodyPr wrap="square" rtlCol="0">
            <a:spAutoFit/>
          </a:bodyPr>
          <a:lstStyle/>
          <a:p>
            <a:pPr defTabSz="676656">
              <a:spcAft>
                <a:spcPts val="600"/>
              </a:spcAft>
            </a:pPr>
            <a:r>
              <a:rPr lang="en-GB" kern="1200" dirty="0">
                <a:solidFill>
                  <a:schemeClr val="tx1"/>
                </a:solidFill>
                <a:latin typeface="+mn-lt"/>
                <a:ea typeface="+mn-ea"/>
                <a:cs typeface="+mn-cs"/>
              </a:rPr>
              <a:t>In Feb 2023, Osaka University in Japan released an academic paper where they trained an AI model to understand MRI scans. </a:t>
            </a:r>
            <a:endParaRPr lang="en-GB" sz="2800" dirty="0"/>
          </a:p>
        </p:txBody>
      </p:sp>
      <p:sp>
        <p:nvSpPr>
          <p:cNvPr id="11" name="TextBox 10">
            <a:extLst>
              <a:ext uri="{FF2B5EF4-FFF2-40B4-BE49-F238E27FC236}">
                <a16:creationId xmlns:a16="http://schemas.microsoft.com/office/drawing/2014/main" id="{C2DE96C8-2730-D48A-02B2-33BC74528810}"/>
              </a:ext>
            </a:extLst>
          </p:cNvPr>
          <p:cNvSpPr txBox="1"/>
          <p:nvPr/>
        </p:nvSpPr>
        <p:spPr>
          <a:xfrm>
            <a:off x="4962293" y="1587970"/>
            <a:ext cx="6650212" cy="923330"/>
          </a:xfrm>
          <a:prstGeom prst="rect">
            <a:avLst/>
          </a:prstGeom>
          <a:noFill/>
        </p:spPr>
        <p:txBody>
          <a:bodyPr wrap="square" rtlCol="0">
            <a:spAutoFit/>
          </a:bodyPr>
          <a:lstStyle/>
          <a:p>
            <a:pPr defTabSz="676656">
              <a:spcAft>
                <a:spcPts val="600"/>
              </a:spcAft>
            </a:pPr>
            <a:r>
              <a:rPr lang="en-GB" kern="1200" dirty="0">
                <a:solidFill>
                  <a:schemeClr val="tx1"/>
                </a:solidFill>
                <a:latin typeface="+mn-lt"/>
                <a:ea typeface="+mn-ea"/>
                <a:cs typeface="+mn-cs"/>
              </a:rPr>
              <a:t>People had MRI scans as they looked at each of the below images - outlined in red. They then took these MRI scans, fed </a:t>
            </a:r>
            <a:r>
              <a:rPr lang="en-GB" dirty="0"/>
              <a:t>them</a:t>
            </a:r>
            <a:r>
              <a:rPr lang="en-GB" kern="1200" dirty="0">
                <a:solidFill>
                  <a:schemeClr val="tx1"/>
                </a:solidFill>
                <a:latin typeface="+mn-lt"/>
                <a:ea typeface="+mn-ea"/>
                <a:cs typeface="+mn-cs"/>
              </a:rPr>
              <a:t> into the AI tool and it produced the images below – outlined in black. </a:t>
            </a:r>
            <a:endParaRPr lang="en-GB" sz="2800" dirty="0"/>
          </a:p>
        </p:txBody>
      </p:sp>
    </p:spTree>
    <p:extLst>
      <p:ext uri="{BB962C8B-B14F-4D97-AF65-F5344CB8AC3E}">
        <p14:creationId xmlns:p14="http://schemas.microsoft.com/office/powerpoint/2010/main" val="910354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a:extLst>
              <a:ext uri="{FF2B5EF4-FFF2-40B4-BE49-F238E27FC236}">
                <a16:creationId xmlns:a16="http://schemas.microsoft.com/office/drawing/2014/main" id="{4EEE6061-6065-90D9-EB64-1ABF98ED31B2}"/>
              </a:ext>
            </a:extLst>
          </p:cNvPr>
          <p:cNvPicPr>
            <a:picLocks noChangeAspect="1"/>
          </p:cNvPicPr>
          <p:nvPr/>
        </p:nvPicPr>
        <p:blipFill rotWithShape="1">
          <a:blip r:embed="rId2"/>
          <a:srcRect l="871" r="1" b="1"/>
          <a:stretch/>
        </p:blipFill>
        <p:spPr>
          <a:xfrm>
            <a:off x="20" y="1282"/>
            <a:ext cx="12191980" cy="6856718"/>
          </a:xfrm>
          <a:prstGeom prst="rect">
            <a:avLst/>
          </a:prstGeom>
        </p:spPr>
      </p:pic>
    </p:spTree>
    <p:extLst>
      <p:ext uri="{BB962C8B-B14F-4D97-AF65-F5344CB8AC3E}">
        <p14:creationId xmlns:p14="http://schemas.microsoft.com/office/powerpoint/2010/main" val="36172630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4C8477-178C-EC08-396E-033237EB10A7}"/>
              </a:ext>
            </a:extLst>
          </p:cNvPr>
          <p:cNvSpPr>
            <a:spLocks noGrp="1"/>
          </p:cNvSpPr>
          <p:nvPr>
            <p:ph type="title"/>
          </p:nvPr>
        </p:nvSpPr>
        <p:spPr>
          <a:xfrm>
            <a:off x="1331088" y="565739"/>
            <a:ext cx="9745883" cy="1124949"/>
          </a:xfrm>
        </p:spPr>
        <p:txBody>
          <a:bodyPr>
            <a:normAutofit/>
          </a:bodyPr>
          <a:lstStyle/>
          <a:p>
            <a:r>
              <a:rPr lang="en-GB" b="1">
                <a:solidFill>
                  <a:schemeClr val="bg1"/>
                </a:solidFill>
                <a:effectLst/>
                <a:latin typeface="Aptos" panose="020B0004020202020204" pitchFamily="34" charset="0"/>
                <a:ea typeface="Aptos" panose="020B0004020202020204" pitchFamily="34" charset="0"/>
                <a:cs typeface="Times New Roman" panose="02020603050405020304" pitchFamily="18" charset="0"/>
              </a:rPr>
              <a:t>Interactive Session / Q&amp;A </a:t>
            </a:r>
            <a:endParaRPr lang="en-GB">
              <a:solidFill>
                <a:schemeClr val="bg1"/>
              </a:solidFill>
            </a:endParaRPr>
          </a:p>
        </p:txBody>
      </p:sp>
      <p:sp>
        <p:nvSpPr>
          <p:cNvPr id="20" name="Freeform: Shape 19">
            <a:extLst>
              <a:ext uri="{FF2B5EF4-FFF2-40B4-BE49-F238E27FC236}">
                <a16:creationId xmlns:a16="http://schemas.microsoft.com/office/drawing/2014/main" id="{AAD42DD4-86F6-4FD2-869F-32D35E310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1037"/>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2" name="Freeform: Shape 21">
            <a:extLst>
              <a:ext uri="{FF2B5EF4-FFF2-40B4-BE49-F238E27FC236}">
                <a16:creationId xmlns:a16="http://schemas.microsoft.com/office/drawing/2014/main" id="{4C36B8C5-0DEB-41B5-911D-572E2E835E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16069"/>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5DC987A-A8C7-4C23-9BF5-33E9F6F21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6766" y="2256427"/>
            <a:ext cx="10855283" cy="3963398"/>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213F2CF-C6DF-4CE1-A6F0-E3B1BFBB0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256427"/>
            <a:ext cx="10853849" cy="3955009"/>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4325C15-4820-4911-B66E-A5F917CFA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5106" y="2125615"/>
            <a:ext cx="10855283" cy="3974760"/>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B0A7DE1-1ABD-B281-6159-0B561DA0DF85}"/>
              </a:ext>
            </a:extLst>
          </p:cNvPr>
          <p:cNvSpPr txBox="1"/>
          <p:nvPr/>
        </p:nvSpPr>
        <p:spPr>
          <a:xfrm>
            <a:off x="1170294" y="3028725"/>
            <a:ext cx="4672753" cy="957763"/>
          </a:xfrm>
          <a:prstGeom prst="rect">
            <a:avLst/>
          </a:prstGeom>
          <a:noFill/>
        </p:spPr>
        <p:txBody>
          <a:bodyPr wrap="square" rtlCol="0">
            <a:spAutoFit/>
          </a:bodyPr>
          <a:lstStyle/>
          <a:p>
            <a:pPr defTabSz="594360">
              <a:lnSpc>
                <a:spcPct val="107000"/>
              </a:lnSpc>
              <a:spcAft>
                <a:spcPts val="520"/>
              </a:spcAft>
              <a:buSzPts val="1000"/>
              <a:tabLst>
                <a:tab pos="297180" algn="l"/>
              </a:tabLst>
            </a:pPr>
            <a:r>
              <a:rPr lang="en-GB" b="1" kern="100" dirty="0">
                <a:solidFill>
                  <a:srgbClr val="A5007B"/>
                </a:solidFill>
                <a:latin typeface="Aptos" panose="020B0004020202020204" pitchFamily="34" charset="0"/>
                <a:ea typeface="+mn-ea"/>
                <a:cs typeface="Times New Roman" panose="02020603050405020304" pitchFamily="18" charset="0"/>
              </a:rPr>
              <a:t>Experience Sharing</a:t>
            </a:r>
          </a:p>
          <a:p>
            <a:pPr marL="297180" lvl="1" defTabSz="594360">
              <a:lnSpc>
                <a:spcPct val="107000"/>
              </a:lnSpc>
              <a:spcAft>
                <a:spcPts val="520"/>
              </a:spcAft>
              <a:buSzPts val="1000"/>
              <a:tabLst>
                <a:tab pos="594360" algn="l"/>
              </a:tabLst>
            </a:pPr>
            <a:r>
              <a:rPr lang="en-GB" sz="1560" kern="100" dirty="0">
                <a:solidFill>
                  <a:schemeClr val="tx1"/>
                </a:solidFill>
                <a:latin typeface="Aptos" panose="020B0004020202020204" pitchFamily="34" charset="0"/>
                <a:ea typeface="+mn-ea"/>
                <a:cs typeface="Times New Roman" panose="02020603050405020304" pitchFamily="18" charset="0"/>
              </a:rPr>
              <a:t>"I would love to hear about your experiences or concerns with using AI in education.“</a:t>
            </a:r>
            <a:endParaRPr lang="en-GB"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72060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5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artoon of a person waving&#10;&#10;Description automatically generated">
            <a:extLst>
              <a:ext uri="{FF2B5EF4-FFF2-40B4-BE49-F238E27FC236}">
                <a16:creationId xmlns:a16="http://schemas.microsoft.com/office/drawing/2014/main" id="{22AD3579-100E-A454-6AA4-F3A7B956C58D}"/>
              </a:ext>
            </a:extLst>
          </p:cNvPr>
          <p:cNvPicPr>
            <a:picLocks noChangeAspect="1"/>
          </p:cNvPicPr>
          <p:nvPr/>
        </p:nvPicPr>
        <p:blipFill>
          <a:blip r:embed="rId2"/>
          <a:stretch>
            <a:fillRect/>
          </a:stretch>
        </p:blipFill>
        <p:spPr>
          <a:xfrm>
            <a:off x="1066175" y="643467"/>
            <a:ext cx="5543069" cy="5571066"/>
          </a:xfrm>
          <a:prstGeom prst="rect">
            <a:avLst/>
          </a:prstGeom>
        </p:spPr>
      </p:pic>
      <p:sp>
        <p:nvSpPr>
          <p:cNvPr id="9" name="TextBox 8">
            <a:extLst>
              <a:ext uri="{FF2B5EF4-FFF2-40B4-BE49-F238E27FC236}">
                <a16:creationId xmlns:a16="http://schemas.microsoft.com/office/drawing/2014/main" id="{37392817-D1F1-7A45-9C11-F4EAD94BE6E2}"/>
              </a:ext>
            </a:extLst>
          </p:cNvPr>
          <p:cNvSpPr txBox="1"/>
          <p:nvPr/>
        </p:nvSpPr>
        <p:spPr>
          <a:xfrm>
            <a:off x="7251630" y="1717964"/>
            <a:ext cx="3134576" cy="1107996"/>
          </a:xfrm>
          <a:prstGeom prst="rect">
            <a:avLst/>
          </a:prstGeom>
          <a:noFill/>
        </p:spPr>
        <p:txBody>
          <a:bodyPr wrap="none" rtlCol="0">
            <a:spAutoFit/>
          </a:bodyPr>
          <a:lstStyle/>
          <a:p>
            <a:r>
              <a:rPr lang="en-GB" sz="4800" b="1" dirty="0"/>
              <a:t>Thank you </a:t>
            </a:r>
          </a:p>
          <a:p>
            <a:endParaRPr lang="en-GB" dirty="0"/>
          </a:p>
        </p:txBody>
      </p:sp>
    </p:spTree>
    <p:extLst>
      <p:ext uri="{BB962C8B-B14F-4D97-AF65-F5344CB8AC3E}">
        <p14:creationId xmlns:p14="http://schemas.microsoft.com/office/powerpoint/2010/main" val="2162153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ED46945-52A3-CDA3-B827-00EA8E13FA1F}"/>
              </a:ext>
            </a:extLst>
          </p:cNvPr>
          <p:cNvSpPr txBox="1"/>
          <p:nvPr/>
        </p:nvSpPr>
        <p:spPr>
          <a:xfrm>
            <a:off x="0" y="0"/>
            <a:ext cx="12192000" cy="369332"/>
          </a:xfrm>
          <a:prstGeom prst="rect">
            <a:avLst/>
          </a:prstGeom>
          <a:solidFill>
            <a:srgbClr val="FF9933"/>
          </a:solidFill>
        </p:spPr>
        <p:txBody>
          <a:bodyPr wrap="square" rtlCol="0">
            <a:spAutoFit/>
          </a:bodyPr>
          <a:lstStyle/>
          <a:p>
            <a:pPr algn="ctr"/>
            <a:r>
              <a:rPr lang="en-GB" b="1" dirty="0"/>
              <a:t>What can ChatGPT-4 do?</a:t>
            </a:r>
          </a:p>
        </p:txBody>
      </p:sp>
      <p:sp>
        <p:nvSpPr>
          <p:cNvPr id="10" name="TextBox 9">
            <a:extLst>
              <a:ext uri="{FF2B5EF4-FFF2-40B4-BE49-F238E27FC236}">
                <a16:creationId xmlns:a16="http://schemas.microsoft.com/office/drawing/2014/main" id="{9CE70B91-B4E9-B0C6-41B9-3788F346117A}"/>
              </a:ext>
            </a:extLst>
          </p:cNvPr>
          <p:cNvSpPr txBox="1"/>
          <p:nvPr/>
        </p:nvSpPr>
        <p:spPr>
          <a:xfrm>
            <a:off x="-1" y="358775"/>
            <a:ext cx="6095993" cy="379888"/>
          </a:xfrm>
          <a:prstGeom prst="rect">
            <a:avLst/>
          </a:prstGeom>
          <a:solidFill>
            <a:srgbClr val="19BB9B"/>
          </a:solidFill>
        </p:spPr>
        <p:txBody>
          <a:bodyPr wrap="square" rtlCol="0">
            <a:spAutoFit/>
          </a:bodyPr>
          <a:lstStyle/>
          <a:p>
            <a:pPr algn="ctr"/>
            <a:r>
              <a:rPr lang="en-GB" b="1" dirty="0"/>
              <a:t>Can GPT-4 read a screen shot of a graph?</a:t>
            </a:r>
          </a:p>
        </p:txBody>
      </p:sp>
      <p:sp>
        <p:nvSpPr>
          <p:cNvPr id="13" name="TextBox 12">
            <a:extLst>
              <a:ext uri="{FF2B5EF4-FFF2-40B4-BE49-F238E27FC236}">
                <a16:creationId xmlns:a16="http://schemas.microsoft.com/office/drawing/2014/main" id="{042E03B1-B842-BDDD-AC9D-9EFCE5073F0D}"/>
              </a:ext>
            </a:extLst>
          </p:cNvPr>
          <p:cNvSpPr txBox="1"/>
          <p:nvPr/>
        </p:nvSpPr>
        <p:spPr>
          <a:xfrm>
            <a:off x="-1" y="728108"/>
            <a:ext cx="6095993" cy="3034764"/>
          </a:xfrm>
          <a:prstGeom prst="rect">
            <a:avLst/>
          </a:prstGeom>
          <a:solidFill>
            <a:srgbClr val="19BB9B"/>
          </a:solidFill>
        </p:spPr>
        <p:txBody>
          <a:bodyPr wrap="square" rtlCol="0">
            <a:spAutoFit/>
          </a:bodyPr>
          <a:lstStyle/>
          <a:p>
            <a:endParaRPr lang="en-GB" dirty="0"/>
          </a:p>
        </p:txBody>
      </p:sp>
      <p:pic>
        <p:nvPicPr>
          <p:cNvPr id="14" name="Picture 13">
            <a:extLst>
              <a:ext uri="{FF2B5EF4-FFF2-40B4-BE49-F238E27FC236}">
                <a16:creationId xmlns:a16="http://schemas.microsoft.com/office/drawing/2014/main" id="{8A4D4974-8E2E-08B3-33CC-3ED527CD6AB6}"/>
              </a:ext>
            </a:extLst>
          </p:cNvPr>
          <p:cNvPicPr>
            <a:picLocks noChangeAspect="1"/>
          </p:cNvPicPr>
          <p:nvPr/>
        </p:nvPicPr>
        <p:blipFill>
          <a:blip r:embed="rId2"/>
          <a:stretch>
            <a:fillRect/>
          </a:stretch>
        </p:blipFill>
        <p:spPr>
          <a:xfrm>
            <a:off x="394445" y="744043"/>
            <a:ext cx="5307100" cy="2834161"/>
          </a:xfrm>
          <a:prstGeom prst="rect">
            <a:avLst/>
          </a:prstGeom>
        </p:spPr>
      </p:pic>
      <p:sp>
        <p:nvSpPr>
          <p:cNvPr id="15" name="TextBox 14">
            <a:extLst>
              <a:ext uri="{FF2B5EF4-FFF2-40B4-BE49-F238E27FC236}">
                <a16:creationId xmlns:a16="http://schemas.microsoft.com/office/drawing/2014/main" id="{04498D41-1DA5-CE0E-0B9D-AD0E63DC1AB7}"/>
              </a:ext>
            </a:extLst>
          </p:cNvPr>
          <p:cNvSpPr txBox="1"/>
          <p:nvPr/>
        </p:nvSpPr>
        <p:spPr>
          <a:xfrm>
            <a:off x="6095994" y="738664"/>
            <a:ext cx="6096006" cy="6119336"/>
          </a:xfrm>
          <a:prstGeom prst="rect">
            <a:avLst/>
          </a:prstGeom>
          <a:solidFill>
            <a:srgbClr val="A966FD"/>
          </a:solidFill>
        </p:spPr>
        <p:txBody>
          <a:bodyPr wrap="square" rtlCol="0">
            <a:spAutoFit/>
          </a:bodyPr>
          <a:lstStyle/>
          <a:p>
            <a:endParaRPr lang="en-GB" dirty="0"/>
          </a:p>
        </p:txBody>
      </p:sp>
      <p:pic>
        <p:nvPicPr>
          <p:cNvPr id="16" name="Picture 15">
            <a:extLst>
              <a:ext uri="{FF2B5EF4-FFF2-40B4-BE49-F238E27FC236}">
                <a16:creationId xmlns:a16="http://schemas.microsoft.com/office/drawing/2014/main" id="{BB4CC2A4-C0F7-745D-25B3-BDE7FCFBED33}"/>
              </a:ext>
            </a:extLst>
          </p:cNvPr>
          <p:cNvPicPr>
            <a:picLocks noChangeAspect="1"/>
          </p:cNvPicPr>
          <p:nvPr/>
        </p:nvPicPr>
        <p:blipFill>
          <a:blip r:embed="rId3"/>
          <a:stretch>
            <a:fillRect/>
          </a:stretch>
        </p:blipFill>
        <p:spPr>
          <a:xfrm>
            <a:off x="6352080" y="860612"/>
            <a:ext cx="5519752" cy="5698587"/>
          </a:xfrm>
          <a:prstGeom prst="rect">
            <a:avLst/>
          </a:prstGeom>
        </p:spPr>
      </p:pic>
      <p:sp>
        <p:nvSpPr>
          <p:cNvPr id="18" name="TextBox 17">
            <a:extLst>
              <a:ext uri="{FF2B5EF4-FFF2-40B4-BE49-F238E27FC236}">
                <a16:creationId xmlns:a16="http://schemas.microsoft.com/office/drawing/2014/main" id="{938EB077-75F6-F50A-ADBD-BAEB4AEAD5CF}"/>
              </a:ext>
            </a:extLst>
          </p:cNvPr>
          <p:cNvSpPr txBox="1"/>
          <p:nvPr/>
        </p:nvSpPr>
        <p:spPr>
          <a:xfrm>
            <a:off x="6095994" y="369332"/>
            <a:ext cx="6096005" cy="369332"/>
          </a:xfrm>
          <a:prstGeom prst="rect">
            <a:avLst/>
          </a:prstGeom>
          <a:solidFill>
            <a:srgbClr val="A966FD"/>
          </a:solidFill>
        </p:spPr>
        <p:txBody>
          <a:bodyPr wrap="square" rtlCol="0">
            <a:spAutoFit/>
          </a:bodyPr>
          <a:lstStyle/>
          <a:p>
            <a:pPr algn="ctr"/>
            <a:r>
              <a:rPr lang="en-GB" b="1" dirty="0"/>
              <a:t>YES</a:t>
            </a:r>
          </a:p>
        </p:txBody>
      </p:sp>
      <p:pic>
        <p:nvPicPr>
          <p:cNvPr id="20" name="Picture 19">
            <a:extLst>
              <a:ext uri="{FF2B5EF4-FFF2-40B4-BE49-F238E27FC236}">
                <a16:creationId xmlns:a16="http://schemas.microsoft.com/office/drawing/2014/main" id="{6F368714-4A7F-D6B7-4B54-5B94DCB5FDB4}"/>
              </a:ext>
            </a:extLst>
          </p:cNvPr>
          <p:cNvPicPr>
            <a:picLocks noChangeAspect="1"/>
          </p:cNvPicPr>
          <p:nvPr/>
        </p:nvPicPr>
        <p:blipFill rotWithShape="1">
          <a:blip r:embed="rId4"/>
          <a:srcRect l="2189" t="563" r="1510" b="2974"/>
          <a:stretch/>
        </p:blipFill>
        <p:spPr>
          <a:xfrm flipH="1">
            <a:off x="-4" y="3762871"/>
            <a:ext cx="6095999" cy="3095130"/>
          </a:xfrm>
          <a:prstGeom prst="rect">
            <a:avLst/>
          </a:prstGeom>
        </p:spPr>
      </p:pic>
      <mc:AlternateContent xmlns:mc="http://schemas.openxmlformats.org/markup-compatibility/2006" xmlns:p14="http://schemas.microsoft.com/office/powerpoint/2010/main">
        <mc:Choice Requires="p14">
          <p:contentPart p14:bwMode="auto" r:id="rId5">
            <p14:nvContentPartPr>
              <p14:cNvPr id="21" name="Ink 20">
                <a:extLst>
                  <a:ext uri="{FF2B5EF4-FFF2-40B4-BE49-F238E27FC236}">
                    <a16:creationId xmlns:a16="http://schemas.microsoft.com/office/drawing/2014/main" id="{B9A6E50D-1631-FCE2-FF90-33597C1F6100}"/>
                  </a:ext>
                </a:extLst>
              </p14:cNvPr>
              <p14:cNvContentPartPr/>
              <p14:nvPr/>
            </p14:nvContentPartPr>
            <p14:xfrm>
              <a:off x="891272" y="3362923"/>
              <a:ext cx="2873520" cy="49320"/>
            </p14:xfrm>
          </p:contentPart>
        </mc:Choice>
        <mc:Fallback xmlns="">
          <p:pic>
            <p:nvPicPr>
              <p:cNvPr id="21" name="Ink 20">
                <a:extLst>
                  <a:ext uri="{FF2B5EF4-FFF2-40B4-BE49-F238E27FC236}">
                    <a16:creationId xmlns:a16="http://schemas.microsoft.com/office/drawing/2014/main" id="{B9A6E50D-1631-FCE2-FF90-33597C1F6100}"/>
                  </a:ext>
                </a:extLst>
              </p:cNvPr>
              <p:cNvPicPr/>
              <p:nvPr/>
            </p:nvPicPr>
            <p:blipFill>
              <a:blip r:embed="rId6"/>
              <a:stretch>
                <a:fillRect/>
              </a:stretch>
            </p:blipFill>
            <p:spPr>
              <a:xfrm>
                <a:off x="837632" y="3255283"/>
                <a:ext cx="2981160" cy="264960"/>
              </a:xfrm>
              <a:prstGeom prst="rect">
                <a:avLst/>
              </a:prstGeom>
            </p:spPr>
          </p:pic>
        </mc:Fallback>
      </mc:AlternateContent>
    </p:spTree>
    <p:extLst>
      <p:ext uri="{BB962C8B-B14F-4D97-AF65-F5344CB8AC3E}">
        <p14:creationId xmlns:p14="http://schemas.microsoft.com/office/powerpoint/2010/main" val="2387552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ED46945-52A3-CDA3-B827-00EA8E13FA1F}"/>
              </a:ext>
            </a:extLst>
          </p:cNvPr>
          <p:cNvSpPr txBox="1"/>
          <p:nvPr/>
        </p:nvSpPr>
        <p:spPr>
          <a:xfrm>
            <a:off x="0" y="0"/>
            <a:ext cx="12192000" cy="369332"/>
          </a:xfrm>
          <a:prstGeom prst="rect">
            <a:avLst/>
          </a:prstGeom>
          <a:solidFill>
            <a:srgbClr val="FF9933"/>
          </a:solidFill>
        </p:spPr>
        <p:txBody>
          <a:bodyPr wrap="square" rtlCol="0">
            <a:spAutoFit/>
          </a:bodyPr>
          <a:lstStyle/>
          <a:p>
            <a:pPr algn="ctr"/>
            <a:r>
              <a:rPr lang="en-GB" b="1" dirty="0"/>
              <a:t>What can ChatGPT-4 do?</a:t>
            </a:r>
          </a:p>
        </p:txBody>
      </p:sp>
      <p:sp>
        <p:nvSpPr>
          <p:cNvPr id="10" name="TextBox 9">
            <a:extLst>
              <a:ext uri="{FF2B5EF4-FFF2-40B4-BE49-F238E27FC236}">
                <a16:creationId xmlns:a16="http://schemas.microsoft.com/office/drawing/2014/main" id="{9CE70B91-B4E9-B0C6-41B9-3788F346117A}"/>
              </a:ext>
            </a:extLst>
          </p:cNvPr>
          <p:cNvSpPr txBox="1"/>
          <p:nvPr/>
        </p:nvSpPr>
        <p:spPr>
          <a:xfrm>
            <a:off x="-1" y="358775"/>
            <a:ext cx="6095993" cy="379888"/>
          </a:xfrm>
          <a:prstGeom prst="rect">
            <a:avLst/>
          </a:prstGeom>
          <a:solidFill>
            <a:srgbClr val="19BB9B"/>
          </a:solidFill>
        </p:spPr>
        <p:txBody>
          <a:bodyPr wrap="square" rtlCol="0">
            <a:spAutoFit/>
          </a:bodyPr>
          <a:lstStyle/>
          <a:p>
            <a:pPr algn="ctr"/>
            <a:endParaRPr lang="en-GB" b="1" dirty="0"/>
          </a:p>
        </p:txBody>
      </p:sp>
      <p:sp>
        <p:nvSpPr>
          <p:cNvPr id="13" name="TextBox 12">
            <a:extLst>
              <a:ext uri="{FF2B5EF4-FFF2-40B4-BE49-F238E27FC236}">
                <a16:creationId xmlns:a16="http://schemas.microsoft.com/office/drawing/2014/main" id="{042E03B1-B842-BDDD-AC9D-9EFCE5073F0D}"/>
              </a:ext>
            </a:extLst>
          </p:cNvPr>
          <p:cNvSpPr txBox="1"/>
          <p:nvPr/>
        </p:nvSpPr>
        <p:spPr>
          <a:xfrm>
            <a:off x="0" y="728105"/>
            <a:ext cx="6095987" cy="2939121"/>
          </a:xfrm>
          <a:prstGeom prst="rect">
            <a:avLst/>
          </a:prstGeom>
          <a:solidFill>
            <a:srgbClr val="19BB9B"/>
          </a:solidFill>
        </p:spPr>
        <p:txBody>
          <a:bodyPr wrap="square" rtlCol="0">
            <a:spAutoFit/>
          </a:bodyPr>
          <a:lstStyle/>
          <a:p>
            <a:endParaRPr lang="en-GB" dirty="0">
              <a:highlight>
                <a:srgbClr val="00FF00"/>
              </a:highlight>
            </a:endParaRPr>
          </a:p>
        </p:txBody>
      </p:sp>
      <p:sp>
        <p:nvSpPr>
          <p:cNvPr id="15" name="TextBox 14">
            <a:extLst>
              <a:ext uri="{FF2B5EF4-FFF2-40B4-BE49-F238E27FC236}">
                <a16:creationId xmlns:a16="http://schemas.microsoft.com/office/drawing/2014/main" id="{04498D41-1DA5-CE0E-0B9D-AD0E63DC1AB7}"/>
              </a:ext>
            </a:extLst>
          </p:cNvPr>
          <p:cNvSpPr txBox="1"/>
          <p:nvPr/>
        </p:nvSpPr>
        <p:spPr>
          <a:xfrm>
            <a:off x="6095967" y="662473"/>
            <a:ext cx="6095986" cy="6206082"/>
          </a:xfrm>
          <a:prstGeom prst="rect">
            <a:avLst/>
          </a:prstGeom>
          <a:solidFill>
            <a:srgbClr val="A966FD"/>
          </a:solidFill>
        </p:spPr>
        <p:txBody>
          <a:bodyPr wrap="square" rtlCol="0">
            <a:spAutoFit/>
          </a:bodyPr>
          <a:lstStyle/>
          <a:p>
            <a:endParaRPr lang="en-GB" dirty="0"/>
          </a:p>
        </p:txBody>
      </p:sp>
      <p:sp>
        <p:nvSpPr>
          <p:cNvPr id="18" name="TextBox 17">
            <a:extLst>
              <a:ext uri="{FF2B5EF4-FFF2-40B4-BE49-F238E27FC236}">
                <a16:creationId xmlns:a16="http://schemas.microsoft.com/office/drawing/2014/main" id="{938EB077-75F6-F50A-ADBD-BAEB4AEAD5CF}"/>
              </a:ext>
            </a:extLst>
          </p:cNvPr>
          <p:cNvSpPr txBox="1"/>
          <p:nvPr/>
        </p:nvSpPr>
        <p:spPr>
          <a:xfrm>
            <a:off x="6095967" y="358771"/>
            <a:ext cx="6096005" cy="369332"/>
          </a:xfrm>
          <a:prstGeom prst="rect">
            <a:avLst/>
          </a:prstGeom>
          <a:solidFill>
            <a:srgbClr val="A966FD"/>
          </a:solidFill>
        </p:spPr>
        <p:txBody>
          <a:bodyPr wrap="square" rtlCol="0">
            <a:spAutoFit/>
          </a:bodyPr>
          <a:lstStyle/>
          <a:p>
            <a:pPr algn="ctr"/>
            <a:r>
              <a:rPr lang="en-GB" b="1" dirty="0"/>
              <a:t>Not Yet!</a:t>
            </a:r>
          </a:p>
        </p:txBody>
      </p:sp>
      <p:pic>
        <p:nvPicPr>
          <p:cNvPr id="5" name="Picture 4">
            <a:extLst>
              <a:ext uri="{FF2B5EF4-FFF2-40B4-BE49-F238E27FC236}">
                <a16:creationId xmlns:a16="http://schemas.microsoft.com/office/drawing/2014/main" id="{3F55F40B-6F7B-B327-32C5-9EBEB60B7FB4}"/>
              </a:ext>
            </a:extLst>
          </p:cNvPr>
          <p:cNvPicPr>
            <a:picLocks noChangeAspect="1"/>
          </p:cNvPicPr>
          <p:nvPr/>
        </p:nvPicPr>
        <p:blipFill>
          <a:blip r:embed="rId2"/>
          <a:stretch>
            <a:fillRect/>
          </a:stretch>
        </p:blipFill>
        <p:spPr>
          <a:xfrm>
            <a:off x="6558210" y="807396"/>
            <a:ext cx="5171514" cy="4341330"/>
          </a:xfrm>
          <a:prstGeom prst="rect">
            <a:avLst/>
          </a:prstGeom>
        </p:spPr>
      </p:pic>
      <p:sp>
        <p:nvSpPr>
          <p:cNvPr id="6" name="TextBox 5">
            <a:extLst>
              <a:ext uri="{FF2B5EF4-FFF2-40B4-BE49-F238E27FC236}">
                <a16:creationId xmlns:a16="http://schemas.microsoft.com/office/drawing/2014/main" id="{1AA23993-04E6-2268-099A-F64C0C047F55}"/>
              </a:ext>
            </a:extLst>
          </p:cNvPr>
          <p:cNvSpPr txBox="1"/>
          <p:nvPr/>
        </p:nvSpPr>
        <p:spPr>
          <a:xfrm>
            <a:off x="0" y="3762872"/>
            <a:ext cx="6095992" cy="3095128"/>
          </a:xfrm>
          <a:prstGeom prst="rect">
            <a:avLst/>
          </a:prstGeom>
          <a:solidFill>
            <a:srgbClr val="A966FD"/>
          </a:solidFill>
        </p:spPr>
        <p:txBody>
          <a:bodyPr wrap="square" rtlCol="0">
            <a:spAutoFit/>
          </a:bodyPr>
          <a:lstStyle/>
          <a:p>
            <a:endParaRPr lang="en-GB" dirty="0"/>
          </a:p>
        </p:txBody>
      </p:sp>
      <p:pic>
        <p:nvPicPr>
          <p:cNvPr id="7" name="Picture 6">
            <a:extLst>
              <a:ext uri="{FF2B5EF4-FFF2-40B4-BE49-F238E27FC236}">
                <a16:creationId xmlns:a16="http://schemas.microsoft.com/office/drawing/2014/main" id="{3CCF54FE-9585-EF3A-8C4B-9EB38D1F24C2}"/>
              </a:ext>
            </a:extLst>
          </p:cNvPr>
          <p:cNvPicPr>
            <a:picLocks noChangeAspect="1"/>
          </p:cNvPicPr>
          <p:nvPr/>
        </p:nvPicPr>
        <p:blipFill>
          <a:blip r:embed="rId3"/>
          <a:stretch>
            <a:fillRect/>
          </a:stretch>
        </p:blipFill>
        <p:spPr>
          <a:xfrm flipH="1">
            <a:off x="-4" y="3667228"/>
            <a:ext cx="6095991" cy="3190772"/>
          </a:xfrm>
          <a:prstGeom prst="rect">
            <a:avLst/>
          </a:prstGeom>
        </p:spPr>
      </p:pic>
      <p:pic>
        <p:nvPicPr>
          <p:cNvPr id="11" name="Picture 10">
            <a:extLst>
              <a:ext uri="{FF2B5EF4-FFF2-40B4-BE49-F238E27FC236}">
                <a16:creationId xmlns:a16="http://schemas.microsoft.com/office/drawing/2014/main" id="{584B1545-C5E4-5AAA-3FAA-E8D822226336}"/>
              </a:ext>
            </a:extLst>
          </p:cNvPr>
          <p:cNvPicPr>
            <a:picLocks noChangeAspect="1"/>
          </p:cNvPicPr>
          <p:nvPr/>
        </p:nvPicPr>
        <p:blipFill>
          <a:blip r:embed="rId4"/>
          <a:stretch>
            <a:fillRect/>
          </a:stretch>
        </p:blipFill>
        <p:spPr>
          <a:xfrm>
            <a:off x="1761493" y="539659"/>
            <a:ext cx="4048747" cy="2925792"/>
          </a:xfrm>
          <a:prstGeom prst="rect">
            <a:avLst/>
          </a:prstGeom>
        </p:spPr>
      </p:pic>
      <p:sp>
        <p:nvSpPr>
          <p:cNvPr id="12" name="TextBox 11">
            <a:extLst>
              <a:ext uri="{FF2B5EF4-FFF2-40B4-BE49-F238E27FC236}">
                <a16:creationId xmlns:a16="http://schemas.microsoft.com/office/drawing/2014/main" id="{10F645A5-7DA1-FFC7-527B-FBA3D7080096}"/>
              </a:ext>
            </a:extLst>
          </p:cNvPr>
          <p:cNvSpPr txBox="1"/>
          <p:nvPr/>
        </p:nvSpPr>
        <p:spPr>
          <a:xfrm>
            <a:off x="141380" y="1074544"/>
            <a:ext cx="1320801" cy="1631216"/>
          </a:xfrm>
          <a:prstGeom prst="rect">
            <a:avLst/>
          </a:prstGeom>
          <a:noFill/>
        </p:spPr>
        <p:txBody>
          <a:bodyPr wrap="square" rtlCol="0">
            <a:spAutoFit/>
          </a:bodyPr>
          <a:lstStyle/>
          <a:p>
            <a:pPr algn="ctr"/>
            <a:r>
              <a:rPr lang="en-GB" sz="2000" b="1" dirty="0"/>
              <a:t>Can GPT-4 create a demand curve graph?</a:t>
            </a:r>
          </a:p>
        </p:txBody>
      </p:sp>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E97DA75A-CF32-2786-FF67-E7FF21D03626}"/>
                  </a:ext>
                </a:extLst>
              </p14:cNvPr>
              <p14:cNvContentPartPr/>
              <p14:nvPr/>
            </p14:nvContentPartPr>
            <p14:xfrm>
              <a:off x="1761493" y="3349926"/>
              <a:ext cx="3872254" cy="58088"/>
            </p14:xfrm>
          </p:contentPart>
        </mc:Choice>
        <mc:Fallback xmlns="">
          <p:pic>
            <p:nvPicPr>
              <p:cNvPr id="17" name="Ink 16">
                <a:extLst>
                  <a:ext uri="{FF2B5EF4-FFF2-40B4-BE49-F238E27FC236}">
                    <a16:creationId xmlns:a16="http://schemas.microsoft.com/office/drawing/2014/main" id="{E97DA75A-CF32-2786-FF67-E7FF21D03626}"/>
                  </a:ext>
                </a:extLst>
              </p:cNvPr>
              <p:cNvPicPr/>
              <p:nvPr/>
            </p:nvPicPr>
            <p:blipFill>
              <a:blip r:embed="rId6"/>
              <a:stretch>
                <a:fillRect/>
              </a:stretch>
            </p:blipFill>
            <p:spPr>
              <a:xfrm>
                <a:off x="1707492" y="3241687"/>
                <a:ext cx="3979897" cy="274204"/>
              </a:xfrm>
              <a:prstGeom prst="rect">
                <a:avLst/>
              </a:prstGeom>
            </p:spPr>
          </p:pic>
        </mc:Fallback>
      </mc:AlternateContent>
      <p:sp>
        <p:nvSpPr>
          <p:cNvPr id="19" name="TextBox 18">
            <a:extLst>
              <a:ext uri="{FF2B5EF4-FFF2-40B4-BE49-F238E27FC236}">
                <a16:creationId xmlns:a16="http://schemas.microsoft.com/office/drawing/2014/main" id="{D4EF2264-4087-FAA3-F06E-CDF6FE3EB08B}"/>
              </a:ext>
            </a:extLst>
          </p:cNvPr>
          <p:cNvSpPr txBox="1"/>
          <p:nvPr/>
        </p:nvSpPr>
        <p:spPr>
          <a:xfrm>
            <a:off x="6096014" y="5230591"/>
            <a:ext cx="6095986" cy="1477328"/>
          </a:xfrm>
          <a:prstGeom prst="rect">
            <a:avLst/>
          </a:prstGeom>
          <a:noFill/>
        </p:spPr>
        <p:txBody>
          <a:bodyPr wrap="square" rtlCol="0">
            <a:spAutoFit/>
          </a:bodyPr>
          <a:lstStyle/>
          <a:p>
            <a:r>
              <a:rPr lang="en-GB" dirty="0">
                <a:solidFill>
                  <a:srgbClr val="FFFF00"/>
                </a:solidFill>
              </a:rPr>
              <a:t>Interestingly, last week GPT-4 made the same error, the price should start at zero at the bottom of the axis and increase. I instructed GPT-4 what to do and it corrected itself. This time, GPT-4 is not sure of its answer and given me an option of a response as above. The learning process</a:t>
            </a:r>
          </a:p>
        </p:txBody>
      </p:sp>
      <mc:AlternateContent xmlns:mc="http://schemas.openxmlformats.org/markup-compatibility/2006" xmlns:p14="http://schemas.microsoft.com/office/powerpoint/2010/main">
        <mc:Choice Requires="p14">
          <p:contentPart p14:bwMode="auto" r:id="rId7">
            <p14:nvContentPartPr>
              <p14:cNvPr id="22" name="Ink 21">
                <a:extLst>
                  <a:ext uri="{FF2B5EF4-FFF2-40B4-BE49-F238E27FC236}">
                    <a16:creationId xmlns:a16="http://schemas.microsoft.com/office/drawing/2014/main" id="{78BF7D4C-0A86-3A85-595E-360FC176A611}"/>
                  </a:ext>
                </a:extLst>
              </p14:cNvPr>
              <p14:cNvContentPartPr/>
              <p14:nvPr/>
            </p14:nvContentPartPr>
            <p14:xfrm>
              <a:off x="7133933" y="1399569"/>
              <a:ext cx="24480" cy="2472480"/>
            </p14:xfrm>
          </p:contentPart>
        </mc:Choice>
        <mc:Fallback xmlns="">
          <p:pic>
            <p:nvPicPr>
              <p:cNvPr id="22" name="Ink 21">
                <a:extLst>
                  <a:ext uri="{FF2B5EF4-FFF2-40B4-BE49-F238E27FC236}">
                    <a16:creationId xmlns:a16="http://schemas.microsoft.com/office/drawing/2014/main" id="{78BF7D4C-0A86-3A85-595E-360FC176A611}"/>
                  </a:ext>
                </a:extLst>
              </p:cNvPr>
              <p:cNvPicPr/>
              <p:nvPr/>
            </p:nvPicPr>
            <p:blipFill>
              <a:blip r:embed="rId8"/>
              <a:stretch>
                <a:fillRect/>
              </a:stretch>
            </p:blipFill>
            <p:spPr>
              <a:xfrm>
                <a:off x="7079933" y="1291569"/>
                <a:ext cx="132120" cy="2688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3" name="Ink 22">
                <a:extLst>
                  <a:ext uri="{FF2B5EF4-FFF2-40B4-BE49-F238E27FC236}">
                    <a16:creationId xmlns:a16="http://schemas.microsoft.com/office/drawing/2014/main" id="{40705DA3-AF4E-759F-DBE9-DDD720BEF905}"/>
                  </a:ext>
                </a:extLst>
              </p14:cNvPr>
              <p14:cNvContentPartPr/>
              <p14:nvPr/>
            </p14:nvContentPartPr>
            <p14:xfrm>
              <a:off x="8175662" y="5668655"/>
              <a:ext cx="2810160" cy="23400"/>
            </p14:xfrm>
          </p:contentPart>
        </mc:Choice>
        <mc:Fallback xmlns="">
          <p:pic>
            <p:nvPicPr>
              <p:cNvPr id="23" name="Ink 22">
                <a:extLst>
                  <a:ext uri="{FF2B5EF4-FFF2-40B4-BE49-F238E27FC236}">
                    <a16:creationId xmlns:a16="http://schemas.microsoft.com/office/drawing/2014/main" id="{40705DA3-AF4E-759F-DBE9-DDD720BEF905}"/>
                  </a:ext>
                </a:extLst>
              </p:cNvPr>
              <p:cNvPicPr/>
              <p:nvPr/>
            </p:nvPicPr>
            <p:blipFill>
              <a:blip r:embed="rId10"/>
              <a:stretch>
                <a:fillRect/>
              </a:stretch>
            </p:blipFill>
            <p:spPr>
              <a:xfrm>
                <a:off x="8121662" y="5560655"/>
                <a:ext cx="2917800" cy="239040"/>
              </a:xfrm>
              <a:prstGeom prst="rect">
                <a:avLst/>
              </a:prstGeom>
            </p:spPr>
          </p:pic>
        </mc:Fallback>
      </mc:AlternateContent>
    </p:spTree>
    <p:extLst>
      <p:ext uri="{BB962C8B-B14F-4D97-AF65-F5344CB8AC3E}">
        <p14:creationId xmlns:p14="http://schemas.microsoft.com/office/powerpoint/2010/main" val="43910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ED46945-52A3-CDA3-B827-00EA8E13FA1F}"/>
              </a:ext>
            </a:extLst>
          </p:cNvPr>
          <p:cNvSpPr txBox="1"/>
          <p:nvPr/>
        </p:nvSpPr>
        <p:spPr>
          <a:xfrm>
            <a:off x="0" y="0"/>
            <a:ext cx="12192000" cy="369332"/>
          </a:xfrm>
          <a:prstGeom prst="rect">
            <a:avLst/>
          </a:prstGeom>
          <a:solidFill>
            <a:srgbClr val="FF9933"/>
          </a:solidFill>
        </p:spPr>
        <p:txBody>
          <a:bodyPr wrap="square" rtlCol="0">
            <a:spAutoFit/>
          </a:bodyPr>
          <a:lstStyle/>
          <a:p>
            <a:pPr algn="ctr"/>
            <a:r>
              <a:rPr lang="en-GB" b="1" dirty="0"/>
              <a:t>What can ChatGPT-4 do?</a:t>
            </a:r>
          </a:p>
        </p:txBody>
      </p:sp>
      <p:sp>
        <p:nvSpPr>
          <p:cNvPr id="10" name="TextBox 9">
            <a:extLst>
              <a:ext uri="{FF2B5EF4-FFF2-40B4-BE49-F238E27FC236}">
                <a16:creationId xmlns:a16="http://schemas.microsoft.com/office/drawing/2014/main" id="{9CE70B91-B4E9-B0C6-41B9-3788F346117A}"/>
              </a:ext>
            </a:extLst>
          </p:cNvPr>
          <p:cNvSpPr txBox="1"/>
          <p:nvPr/>
        </p:nvSpPr>
        <p:spPr>
          <a:xfrm>
            <a:off x="0" y="369332"/>
            <a:ext cx="6095993" cy="369332"/>
          </a:xfrm>
          <a:prstGeom prst="rect">
            <a:avLst/>
          </a:prstGeom>
          <a:solidFill>
            <a:srgbClr val="19BB9B"/>
          </a:solidFill>
        </p:spPr>
        <p:txBody>
          <a:bodyPr wrap="square" rtlCol="0">
            <a:spAutoFit/>
          </a:bodyPr>
          <a:lstStyle/>
          <a:p>
            <a:endParaRPr lang="en-GB" b="1" dirty="0"/>
          </a:p>
        </p:txBody>
      </p:sp>
      <p:sp>
        <p:nvSpPr>
          <p:cNvPr id="15" name="TextBox 14">
            <a:extLst>
              <a:ext uri="{FF2B5EF4-FFF2-40B4-BE49-F238E27FC236}">
                <a16:creationId xmlns:a16="http://schemas.microsoft.com/office/drawing/2014/main" id="{04498D41-1DA5-CE0E-0B9D-AD0E63DC1AB7}"/>
              </a:ext>
            </a:extLst>
          </p:cNvPr>
          <p:cNvSpPr txBox="1"/>
          <p:nvPr/>
        </p:nvSpPr>
        <p:spPr>
          <a:xfrm>
            <a:off x="6095981" y="738664"/>
            <a:ext cx="6096006" cy="6119336"/>
          </a:xfrm>
          <a:prstGeom prst="rect">
            <a:avLst/>
          </a:prstGeom>
          <a:solidFill>
            <a:srgbClr val="A966FD"/>
          </a:solidFill>
        </p:spPr>
        <p:txBody>
          <a:bodyPr wrap="square" rtlCol="0">
            <a:spAutoFit/>
          </a:bodyPr>
          <a:lstStyle/>
          <a:p>
            <a:endParaRPr lang="en-GB" dirty="0"/>
          </a:p>
        </p:txBody>
      </p:sp>
      <p:sp>
        <p:nvSpPr>
          <p:cNvPr id="18" name="TextBox 17">
            <a:extLst>
              <a:ext uri="{FF2B5EF4-FFF2-40B4-BE49-F238E27FC236}">
                <a16:creationId xmlns:a16="http://schemas.microsoft.com/office/drawing/2014/main" id="{938EB077-75F6-F50A-ADBD-BAEB4AEAD5CF}"/>
              </a:ext>
            </a:extLst>
          </p:cNvPr>
          <p:cNvSpPr txBox="1"/>
          <p:nvPr/>
        </p:nvSpPr>
        <p:spPr>
          <a:xfrm>
            <a:off x="6095994" y="369332"/>
            <a:ext cx="6096005" cy="369332"/>
          </a:xfrm>
          <a:prstGeom prst="rect">
            <a:avLst/>
          </a:prstGeom>
          <a:solidFill>
            <a:srgbClr val="A966FD"/>
          </a:solidFill>
        </p:spPr>
        <p:txBody>
          <a:bodyPr wrap="square" rtlCol="0">
            <a:spAutoFit/>
          </a:bodyPr>
          <a:lstStyle/>
          <a:p>
            <a:pPr algn="ctr"/>
            <a:r>
              <a:rPr lang="en-GB" b="1" dirty="0"/>
              <a:t>YES</a:t>
            </a:r>
          </a:p>
        </p:txBody>
      </p:sp>
      <p:pic>
        <p:nvPicPr>
          <p:cNvPr id="11" name="Picture 10">
            <a:extLst>
              <a:ext uri="{FF2B5EF4-FFF2-40B4-BE49-F238E27FC236}">
                <a16:creationId xmlns:a16="http://schemas.microsoft.com/office/drawing/2014/main" id="{B488E979-650A-F526-AA39-B44A88A18053}"/>
              </a:ext>
            </a:extLst>
          </p:cNvPr>
          <p:cNvPicPr>
            <a:picLocks noChangeAspect="1"/>
          </p:cNvPicPr>
          <p:nvPr/>
        </p:nvPicPr>
        <p:blipFill>
          <a:blip r:embed="rId2"/>
          <a:stretch>
            <a:fillRect/>
          </a:stretch>
        </p:blipFill>
        <p:spPr>
          <a:xfrm>
            <a:off x="7578937" y="1893529"/>
            <a:ext cx="2973986" cy="4769451"/>
          </a:xfrm>
          <a:prstGeom prst="rect">
            <a:avLst/>
          </a:prstGeom>
        </p:spPr>
      </p:pic>
      <p:sp>
        <p:nvSpPr>
          <p:cNvPr id="12" name="TextBox 11">
            <a:extLst>
              <a:ext uri="{FF2B5EF4-FFF2-40B4-BE49-F238E27FC236}">
                <a16:creationId xmlns:a16="http://schemas.microsoft.com/office/drawing/2014/main" id="{32D92023-5F25-58A0-C774-B8FC8E1F9EAE}"/>
              </a:ext>
            </a:extLst>
          </p:cNvPr>
          <p:cNvSpPr txBox="1"/>
          <p:nvPr/>
        </p:nvSpPr>
        <p:spPr>
          <a:xfrm>
            <a:off x="0" y="3762870"/>
            <a:ext cx="6095969" cy="3095130"/>
          </a:xfrm>
          <a:prstGeom prst="rect">
            <a:avLst/>
          </a:prstGeom>
          <a:solidFill>
            <a:srgbClr val="A966FD"/>
          </a:solidFill>
        </p:spPr>
        <p:txBody>
          <a:bodyPr wrap="square" rtlCol="0">
            <a:spAutoFit/>
          </a:bodyPr>
          <a:lstStyle/>
          <a:p>
            <a:endParaRPr lang="en-GB" dirty="0"/>
          </a:p>
        </p:txBody>
      </p:sp>
      <p:sp>
        <p:nvSpPr>
          <p:cNvPr id="23" name="TextBox 22">
            <a:extLst>
              <a:ext uri="{FF2B5EF4-FFF2-40B4-BE49-F238E27FC236}">
                <a16:creationId xmlns:a16="http://schemas.microsoft.com/office/drawing/2014/main" id="{668CFA89-5424-DFBB-5DFE-D7CEAEEE1D1C}"/>
              </a:ext>
            </a:extLst>
          </p:cNvPr>
          <p:cNvSpPr txBox="1"/>
          <p:nvPr/>
        </p:nvSpPr>
        <p:spPr>
          <a:xfrm>
            <a:off x="7027191" y="738663"/>
            <a:ext cx="4077478" cy="1016307"/>
          </a:xfrm>
          <a:prstGeom prst="rect">
            <a:avLst/>
          </a:prstGeom>
          <a:solidFill>
            <a:srgbClr val="19BB9B"/>
          </a:solidFill>
        </p:spPr>
        <p:txBody>
          <a:bodyPr wrap="square" rtlCol="0">
            <a:spAutoFit/>
          </a:bodyPr>
          <a:lstStyle/>
          <a:p>
            <a:endParaRPr lang="en-GB" dirty="0"/>
          </a:p>
        </p:txBody>
      </p:sp>
      <p:pic>
        <p:nvPicPr>
          <p:cNvPr id="24" name="Picture 23">
            <a:extLst>
              <a:ext uri="{FF2B5EF4-FFF2-40B4-BE49-F238E27FC236}">
                <a16:creationId xmlns:a16="http://schemas.microsoft.com/office/drawing/2014/main" id="{D3C87E7D-D44B-2624-FDE3-0C30AF1693CE}"/>
              </a:ext>
            </a:extLst>
          </p:cNvPr>
          <p:cNvPicPr>
            <a:picLocks noChangeAspect="1"/>
          </p:cNvPicPr>
          <p:nvPr/>
        </p:nvPicPr>
        <p:blipFill>
          <a:blip r:embed="rId3"/>
          <a:stretch>
            <a:fillRect/>
          </a:stretch>
        </p:blipFill>
        <p:spPr>
          <a:xfrm>
            <a:off x="7246116" y="890169"/>
            <a:ext cx="3639627" cy="713294"/>
          </a:xfrm>
          <a:prstGeom prst="rect">
            <a:avLst/>
          </a:prstGeom>
        </p:spPr>
      </p:pic>
      <p:pic>
        <p:nvPicPr>
          <p:cNvPr id="25" name="Picture 24">
            <a:extLst>
              <a:ext uri="{FF2B5EF4-FFF2-40B4-BE49-F238E27FC236}">
                <a16:creationId xmlns:a16="http://schemas.microsoft.com/office/drawing/2014/main" id="{EE7FE66E-0753-D1D4-8240-C9E870B3D072}"/>
              </a:ext>
            </a:extLst>
          </p:cNvPr>
          <p:cNvPicPr>
            <a:picLocks noChangeAspect="1"/>
          </p:cNvPicPr>
          <p:nvPr/>
        </p:nvPicPr>
        <p:blipFill>
          <a:blip r:embed="rId4"/>
          <a:stretch>
            <a:fillRect/>
          </a:stretch>
        </p:blipFill>
        <p:spPr>
          <a:xfrm>
            <a:off x="0" y="738663"/>
            <a:ext cx="6112844" cy="6119337"/>
          </a:xfrm>
          <a:prstGeom prst="rect">
            <a:avLst/>
          </a:prstGeom>
        </p:spPr>
      </p:pic>
      <p:pic>
        <p:nvPicPr>
          <p:cNvPr id="26" name="Picture 25">
            <a:extLst>
              <a:ext uri="{FF2B5EF4-FFF2-40B4-BE49-F238E27FC236}">
                <a16:creationId xmlns:a16="http://schemas.microsoft.com/office/drawing/2014/main" id="{52E627AE-49F4-04D4-F4B5-E9327B3454B5}"/>
              </a:ext>
            </a:extLst>
          </p:cNvPr>
          <p:cNvPicPr>
            <a:picLocks noChangeAspect="1"/>
          </p:cNvPicPr>
          <p:nvPr/>
        </p:nvPicPr>
        <p:blipFill>
          <a:blip r:embed="rId5"/>
          <a:stretch>
            <a:fillRect/>
          </a:stretch>
        </p:blipFill>
        <p:spPr>
          <a:xfrm>
            <a:off x="202757" y="1367579"/>
            <a:ext cx="1554615" cy="2060627"/>
          </a:xfrm>
          <a:prstGeom prst="rect">
            <a:avLst/>
          </a:prstGeom>
        </p:spPr>
      </p:pic>
      <p:pic>
        <p:nvPicPr>
          <p:cNvPr id="27" name="Picture 26">
            <a:extLst>
              <a:ext uri="{FF2B5EF4-FFF2-40B4-BE49-F238E27FC236}">
                <a16:creationId xmlns:a16="http://schemas.microsoft.com/office/drawing/2014/main" id="{128CC77F-5CAA-88A7-4975-9A92E93877B9}"/>
              </a:ext>
            </a:extLst>
          </p:cNvPr>
          <p:cNvPicPr>
            <a:picLocks noChangeAspect="1"/>
          </p:cNvPicPr>
          <p:nvPr/>
        </p:nvPicPr>
        <p:blipFill>
          <a:blip r:embed="rId6"/>
          <a:stretch>
            <a:fillRect/>
          </a:stretch>
        </p:blipFill>
        <p:spPr>
          <a:xfrm>
            <a:off x="2042713" y="867663"/>
            <a:ext cx="3407959" cy="3060457"/>
          </a:xfrm>
          <a:prstGeom prst="rect">
            <a:avLst/>
          </a:prstGeom>
        </p:spPr>
      </p:pic>
      <mc:AlternateContent xmlns:mc="http://schemas.openxmlformats.org/markup-compatibility/2006" xmlns:p14="http://schemas.microsoft.com/office/powerpoint/2010/main">
        <mc:Choice Requires="p14">
          <p:contentPart p14:bwMode="auto" r:id="rId7">
            <p14:nvContentPartPr>
              <p14:cNvPr id="28" name="Ink 27">
                <a:extLst>
                  <a:ext uri="{FF2B5EF4-FFF2-40B4-BE49-F238E27FC236}">
                    <a16:creationId xmlns:a16="http://schemas.microsoft.com/office/drawing/2014/main" id="{BFF5E651-B562-FDB8-4F74-34A4F6E92ECF}"/>
                  </a:ext>
                </a:extLst>
              </p14:cNvPr>
              <p14:cNvContentPartPr/>
              <p14:nvPr/>
            </p14:nvContentPartPr>
            <p14:xfrm>
              <a:off x="2692740" y="3628897"/>
              <a:ext cx="2581275" cy="46037"/>
            </p14:xfrm>
          </p:contentPart>
        </mc:Choice>
        <mc:Fallback xmlns="">
          <p:pic>
            <p:nvPicPr>
              <p:cNvPr id="28" name="Ink 27">
                <a:extLst>
                  <a:ext uri="{FF2B5EF4-FFF2-40B4-BE49-F238E27FC236}">
                    <a16:creationId xmlns:a16="http://schemas.microsoft.com/office/drawing/2014/main" id="{BFF5E651-B562-FDB8-4F74-34A4F6E92ECF}"/>
                  </a:ext>
                </a:extLst>
              </p:cNvPr>
              <p:cNvPicPr/>
              <p:nvPr/>
            </p:nvPicPr>
            <p:blipFill>
              <a:blip r:embed="rId8"/>
              <a:stretch>
                <a:fillRect/>
              </a:stretch>
            </p:blipFill>
            <p:spPr>
              <a:xfrm>
                <a:off x="2638723" y="3520148"/>
                <a:ext cx="2688948" cy="263172"/>
              </a:xfrm>
              <a:prstGeom prst="rect">
                <a:avLst/>
              </a:prstGeom>
            </p:spPr>
          </p:pic>
        </mc:Fallback>
      </mc:AlternateContent>
      <p:sp>
        <p:nvSpPr>
          <p:cNvPr id="29" name="TextBox 28">
            <a:extLst>
              <a:ext uri="{FF2B5EF4-FFF2-40B4-BE49-F238E27FC236}">
                <a16:creationId xmlns:a16="http://schemas.microsoft.com/office/drawing/2014/main" id="{CC1998A0-2B96-8F6F-F66A-E20A56908FB1}"/>
              </a:ext>
            </a:extLst>
          </p:cNvPr>
          <p:cNvSpPr txBox="1"/>
          <p:nvPr/>
        </p:nvSpPr>
        <p:spPr>
          <a:xfrm>
            <a:off x="202758" y="4278254"/>
            <a:ext cx="5600884" cy="2210414"/>
          </a:xfrm>
          <a:prstGeom prst="rect">
            <a:avLst/>
          </a:prstGeom>
          <a:solidFill>
            <a:srgbClr val="A966FD"/>
          </a:solidFill>
        </p:spPr>
        <p:txBody>
          <a:bodyPr wrap="square" rtlCol="0">
            <a:spAutoFit/>
          </a:bodyPr>
          <a:lstStyle/>
          <a:p>
            <a:endParaRPr lang="en-GB" dirty="0"/>
          </a:p>
        </p:txBody>
      </p:sp>
      <p:pic>
        <p:nvPicPr>
          <p:cNvPr id="30" name="Picture 29">
            <a:extLst>
              <a:ext uri="{FF2B5EF4-FFF2-40B4-BE49-F238E27FC236}">
                <a16:creationId xmlns:a16="http://schemas.microsoft.com/office/drawing/2014/main" id="{9A9212D8-46A5-CB96-3471-6E8B895FCFE7}"/>
              </a:ext>
            </a:extLst>
          </p:cNvPr>
          <p:cNvPicPr>
            <a:picLocks noChangeAspect="1"/>
          </p:cNvPicPr>
          <p:nvPr/>
        </p:nvPicPr>
        <p:blipFill>
          <a:blip r:embed="rId9"/>
          <a:stretch>
            <a:fillRect/>
          </a:stretch>
        </p:blipFill>
        <p:spPr>
          <a:xfrm>
            <a:off x="346036" y="4443504"/>
            <a:ext cx="5326977" cy="1799931"/>
          </a:xfrm>
          <a:prstGeom prst="rect">
            <a:avLst/>
          </a:prstGeom>
        </p:spPr>
      </p:pic>
    </p:spTree>
    <p:extLst>
      <p:ext uri="{BB962C8B-B14F-4D97-AF65-F5344CB8AC3E}">
        <p14:creationId xmlns:p14="http://schemas.microsoft.com/office/powerpoint/2010/main" val="860310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ED46945-52A3-CDA3-B827-00EA8E13FA1F}"/>
              </a:ext>
            </a:extLst>
          </p:cNvPr>
          <p:cNvSpPr txBox="1"/>
          <p:nvPr/>
        </p:nvSpPr>
        <p:spPr>
          <a:xfrm>
            <a:off x="0" y="0"/>
            <a:ext cx="12192000" cy="369332"/>
          </a:xfrm>
          <a:prstGeom prst="rect">
            <a:avLst/>
          </a:prstGeom>
          <a:solidFill>
            <a:srgbClr val="FF9933"/>
          </a:solidFill>
        </p:spPr>
        <p:txBody>
          <a:bodyPr wrap="square" rtlCol="0">
            <a:spAutoFit/>
          </a:bodyPr>
          <a:lstStyle/>
          <a:p>
            <a:pPr algn="ctr"/>
            <a:r>
              <a:rPr lang="en-GB" b="1" dirty="0"/>
              <a:t>What can ChatGPT-4 do?</a:t>
            </a:r>
          </a:p>
        </p:txBody>
      </p:sp>
      <p:sp>
        <p:nvSpPr>
          <p:cNvPr id="13" name="TextBox 12">
            <a:extLst>
              <a:ext uri="{FF2B5EF4-FFF2-40B4-BE49-F238E27FC236}">
                <a16:creationId xmlns:a16="http://schemas.microsoft.com/office/drawing/2014/main" id="{042E03B1-B842-BDDD-AC9D-9EFCE5073F0D}"/>
              </a:ext>
            </a:extLst>
          </p:cNvPr>
          <p:cNvSpPr txBox="1"/>
          <p:nvPr/>
        </p:nvSpPr>
        <p:spPr>
          <a:xfrm>
            <a:off x="-545" y="438206"/>
            <a:ext cx="5258342" cy="3297894"/>
          </a:xfrm>
          <a:prstGeom prst="rect">
            <a:avLst/>
          </a:prstGeom>
          <a:solidFill>
            <a:srgbClr val="19BB9B"/>
          </a:solidFill>
        </p:spPr>
        <p:txBody>
          <a:bodyPr wrap="square" rtlCol="0">
            <a:spAutoFit/>
          </a:bodyPr>
          <a:lstStyle/>
          <a:p>
            <a:endParaRPr lang="en-GB" dirty="0">
              <a:highlight>
                <a:srgbClr val="00FF00"/>
              </a:highlight>
            </a:endParaRPr>
          </a:p>
        </p:txBody>
      </p:sp>
      <p:sp>
        <p:nvSpPr>
          <p:cNvPr id="15" name="TextBox 14">
            <a:extLst>
              <a:ext uri="{FF2B5EF4-FFF2-40B4-BE49-F238E27FC236}">
                <a16:creationId xmlns:a16="http://schemas.microsoft.com/office/drawing/2014/main" id="{04498D41-1DA5-CE0E-0B9D-AD0E63DC1AB7}"/>
              </a:ext>
            </a:extLst>
          </p:cNvPr>
          <p:cNvSpPr txBox="1"/>
          <p:nvPr/>
        </p:nvSpPr>
        <p:spPr>
          <a:xfrm>
            <a:off x="5169120" y="369332"/>
            <a:ext cx="7022880" cy="6488668"/>
          </a:xfrm>
          <a:prstGeom prst="rect">
            <a:avLst/>
          </a:prstGeom>
          <a:solidFill>
            <a:srgbClr val="A966FD"/>
          </a:solidFill>
        </p:spPr>
        <p:txBody>
          <a:bodyPr wrap="square" rtlCol="0">
            <a:spAutoFit/>
          </a:bodyPr>
          <a:lstStyle/>
          <a:p>
            <a:endParaRPr lang="en-GB" dirty="0"/>
          </a:p>
        </p:txBody>
      </p:sp>
      <p:sp>
        <p:nvSpPr>
          <p:cNvPr id="18" name="TextBox 17">
            <a:extLst>
              <a:ext uri="{FF2B5EF4-FFF2-40B4-BE49-F238E27FC236}">
                <a16:creationId xmlns:a16="http://schemas.microsoft.com/office/drawing/2014/main" id="{938EB077-75F6-F50A-ADBD-BAEB4AEAD5CF}"/>
              </a:ext>
            </a:extLst>
          </p:cNvPr>
          <p:cNvSpPr txBox="1"/>
          <p:nvPr/>
        </p:nvSpPr>
        <p:spPr>
          <a:xfrm>
            <a:off x="5632557" y="2874751"/>
            <a:ext cx="6096005" cy="369332"/>
          </a:xfrm>
          <a:prstGeom prst="rect">
            <a:avLst/>
          </a:prstGeom>
          <a:solidFill>
            <a:srgbClr val="A966FD"/>
          </a:solidFill>
        </p:spPr>
        <p:txBody>
          <a:bodyPr wrap="square" rtlCol="0">
            <a:spAutoFit/>
          </a:bodyPr>
          <a:lstStyle/>
          <a:p>
            <a:pPr algn="ctr"/>
            <a:r>
              <a:rPr lang="en-GB" b="1" dirty="0"/>
              <a:t>Not Yet!</a:t>
            </a:r>
          </a:p>
        </p:txBody>
      </p:sp>
      <p:pic>
        <p:nvPicPr>
          <p:cNvPr id="3" name="Picture 2">
            <a:extLst>
              <a:ext uri="{FF2B5EF4-FFF2-40B4-BE49-F238E27FC236}">
                <a16:creationId xmlns:a16="http://schemas.microsoft.com/office/drawing/2014/main" id="{BD0F3953-661D-60E4-8C95-08F1B8AB1A71}"/>
              </a:ext>
            </a:extLst>
          </p:cNvPr>
          <p:cNvPicPr>
            <a:picLocks noChangeAspect="1"/>
          </p:cNvPicPr>
          <p:nvPr/>
        </p:nvPicPr>
        <p:blipFill>
          <a:blip r:embed="rId4"/>
          <a:stretch>
            <a:fillRect/>
          </a:stretch>
        </p:blipFill>
        <p:spPr>
          <a:xfrm>
            <a:off x="0" y="369332"/>
            <a:ext cx="5258338" cy="6488669"/>
          </a:xfrm>
          <a:prstGeom prst="rect">
            <a:avLst/>
          </a:prstGeom>
        </p:spPr>
      </p:pic>
      <p:pic>
        <p:nvPicPr>
          <p:cNvPr id="14" name="Picture 13">
            <a:extLst>
              <a:ext uri="{FF2B5EF4-FFF2-40B4-BE49-F238E27FC236}">
                <a16:creationId xmlns:a16="http://schemas.microsoft.com/office/drawing/2014/main" id="{FC47C6AC-8083-CDCC-A0D7-FB82654C9534}"/>
              </a:ext>
            </a:extLst>
          </p:cNvPr>
          <p:cNvPicPr>
            <a:picLocks noChangeAspect="1"/>
          </p:cNvPicPr>
          <p:nvPr/>
        </p:nvPicPr>
        <p:blipFill>
          <a:blip r:embed="rId5"/>
          <a:stretch>
            <a:fillRect/>
          </a:stretch>
        </p:blipFill>
        <p:spPr>
          <a:xfrm>
            <a:off x="5475065" y="3300562"/>
            <a:ext cx="6499667" cy="2939120"/>
          </a:xfrm>
          <a:prstGeom prst="rect">
            <a:avLst/>
          </a:prstGeom>
        </p:spPr>
      </p:pic>
      <p:sp>
        <p:nvSpPr>
          <p:cNvPr id="21" name="TextBox 20">
            <a:extLst>
              <a:ext uri="{FF2B5EF4-FFF2-40B4-BE49-F238E27FC236}">
                <a16:creationId xmlns:a16="http://schemas.microsoft.com/office/drawing/2014/main" id="{3192C921-F541-93B8-3FE3-F6D90EFC4BB2}"/>
              </a:ext>
            </a:extLst>
          </p:cNvPr>
          <p:cNvSpPr txBox="1"/>
          <p:nvPr/>
        </p:nvSpPr>
        <p:spPr>
          <a:xfrm>
            <a:off x="2427061" y="1169711"/>
            <a:ext cx="6499669" cy="1629303"/>
          </a:xfrm>
          <a:prstGeom prst="rect">
            <a:avLst/>
          </a:prstGeom>
          <a:solidFill>
            <a:srgbClr val="19BB9B"/>
          </a:solidFill>
        </p:spPr>
        <p:txBody>
          <a:bodyPr wrap="square" rtlCol="0">
            <a:spAutoFit/>
          </a:bodyPr>
          <a:lstStyle/>
          <a:p>
            <a:endParaRPr lang="en-GB" dirty="0"/>
          </a:p>
        </p:txBody>
      </p:sp>
      <p:pic>
        <p:nvPicPr>
          <p:cNvPr id="24" name="Picture 23">
            <a:extLst>
              <a:ext uri="{FF2B5EF4-FFF2-40B4-BE49-F238E27FC236}">
                <a16:creationId xmlns:a16="http://schemas.microsoft.com/office/drawing/2014/main" id="{3E5B35E4-3419-6FB6-0EBE-C981BFCE8AE0}"/>
              </a:ext>
            </a:extLst>
          </p:cNvPr>
          <p:cNvPicPr>
            <a:picLocks noChangeAspect="1"/>
          </p:cNvPicPr>
          <p:nvPr/>
        </p:nvPicPr>
        <p:blipFill>
          <a:blip r:embed="rId6"/>
          <a:stretch>
            <a:fillRect/>
          </a:stretch>
        </p:blipFill>
        <p:spPr>
          <a:xfrm>
            <a:off x="2816227" y="1385133"/>
            <a:ext cx="5721336" cy="1106544"/>
          </a:xfrm>
          <a:prstGeom prst="rect">
            <a:avLst/>
          </a:prstGeom>
        </p:spPr>
      </p:pic>
      <p:pic>
        <p:nvPicPr>
          <p:cNvPr id="2" name="Online Media 1" title="Sam Altman Just Revealed MORE DETAILS About GPT-5 and AGI">
            <a:hlinkClick r:id="" action="ppaction://media"/>
            <a:extLst>
              <a:ext uri="{FF2B5EF4-FFF2-40B4-BE49-F238E27FC236}">
                <a16:creationId xmlns:a16="http://schemas.microsoft.com/office/drawing/2014/main" id="{D37FF8BE-050B-01D1-B2A3-43A6D032C2B5}"/>
              </a:ext>
            </a:extLst>
          </p:cNvPr>
          <p:cNvPicPr>
            <a:picLocks noRot="1" noChangeAspect="1"/>
          </p:cNvPicPr>
          <p:nvPr>
            <a:videoFile r:link="rId1"/>
          </p:nvPr>
        </p:nvPicPr>
        <p:blipFill>
          <a:blip r:embed="rId7"/>
          <a:stretch>
            <a:fillRect/>
          </a:stretch>
        </p:blipFill>
        <p:spPr>
          <a:xfrm>
            <a:off x="96673" y="3295723"/>
            <a:ext cx="5201984" cy="2939121"/>
          </a:xfrm>
          <a:prstGeom prst="rect">
            <a:avLst/>
          </a:prstGeom>
        </p:spPr>
      </p:pic>
      <p:sp>
        <p:nvSpPr>
          <p:cNvPr id="5" name="TextBox 4">
            <a:extLst>
              <a:ext uri="{FF2B5EF4-FFF2-40B4-BE49-F238E27FC236}">
                <a16:creationId xmlns:a16="http://schemas.microsoft.com/office/drawing/2014/main" id="{10F645A5-7DA1-FFC7-527B-FBA3D7080096}"/>
              </a:ext>
            </a:extLst>
          </p:cNvPr>
          <p:cNvSpPr txBox="1"/>
          <p:nvPr/>
        </p:nvSpPr>
        <p:spPr>
          <a:xfrm>
            <a:off x="3231621" y="561287"/>
            <a:ext cx="4768232" cy="400110"/>
          </a:xfrm>
          <a:prstGeom prst="rect">
            <a:avLst/>
          </a:prstGeom>
          <a:noFill/>
        </p:spPr>
        <p:txBody>
          <a:bodyPr wrap="square" rtlCol="0">
            <a:spAutoFit/>
          </a:bodyPr>
          <a:lstStyle/>
          <a:p>
            <a:pPr algn="ctr"/>
            <a:r>
              <a:rPr lang="en-GB" sz="2000" b="1" dirty="0"/>
              <a:t>Can GPT-4 summarise a YouTube video? </a:t>
            </a:r>
          </a:p>
        </p:txBody>
      </p:sp>
    </p:spTree>
    <p:extLst>
      <p:ext uri="{BB962C8B-B14F-4D97-AF65-F5344CB8AC3E}">
        <p14:creationId xmlns:p14="http://schemas.microsoft.com/office/powerpoint/2010/main" val="151828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B4AD8EFA-EA82-E9BC-2350-63AC08342EB4}"/>
              </a:ext>
            </a:extLst>
          </p:cNvPr>
          <p:cNvPicPr>
            <a:picLocks noGrp="1" noChangeAspect="1"/>
          </p:cNvPicPr>
          <p:nvPr>
            <p:ph idx="1"/>
          </p:nvPr>
        </p:nvPicPr>
        <p:blipFill rotWithShape="1">
          <a:blip r:embed="rId2"/>
          <a:srcRect t="7365" b="13508"/>
          <a:stretch/>
        </p:blipFill>
        <p:spPr>
          <a:xfrm>
            <a:off x="20" y="432"/>
            <a:ext cx="12191980" cy="4244759"/>
          </a:xfrm>
          <a:prstGeom prst="rect">
            <a:avLst/>
          </a:prstGeom>
        </p:spPr>
      </p:pic>
      <p:sp>
        <p:nvSpPr>
          <p:cNvPr id="34" name="Rectangle 33">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B9ED2AA-D022-6C4D-C4B8-E6C9FA420877}"/>
              </a:ext>
            </a:extLst>
          </p:cNvPr>
          <p:cNvSpPr txBox="1"/>
          <p:nvPr/>
        </p:nvSpPr>
        <p:spPr>
          <a:xfrm>
            <a:off x="0" y="6598442"/>
            <a:ext cx="4244546" cy="259558"/>
          </a:xfrm>
          <a:prstGeom prst="rect">
            <a:avLst/>
          </a:prstGeom>
          <a:noFill/>
        </p:spPr>
        <p:txBody>
          <a:bodyPr wrap="square">
            <a:spAutoFit/>
          </a:bodyPr>
          <a:lstStyle/>
          <a:p>
            <a:pPr>
              <a:lnSpc>
                <a:spcPct val="90000"/>
              </a:lnSpc>
              <a:spcAft>
                <a:spcPts val="600"/>
              </a:spcAft>
            </a:pPr>
            <a:r>
              <a:rPr lang="en-US" sz="1200" b="1" dirty="0">
                <a:solidFill>
                  <a:srgbClr val="71491B"/>
                </a:solidFill>
                <a:hlinkClick r:id="rId3">
                  <a:extLst>
                    <a:ext uri="{A12FA001-AC4F-418D-AE19-62706E023703}">
                      <ahyp:hlinkClr xmlns:ahyp="http://schemas.microsoft.com/office/drawing/2018/hyperlinkcolor" val="tx"/>
                    </a:ext>
                  </a:extLst>
                </a:hlinkClick>
              </a:rPr>
              <a:t>https://youtu.be/HdaNOZCK14M?si=2WwW3hvfZiOvj7kS</a:t>
            </a:r>
            <a:endParaRPr lang="en-US" sz="1200" b="1" dirty="0">
              <a:solidFill>
                <a:srgbClr val="71491B"/>
              </a:solidFill>
            </a:endParaRPr>
          </a:p>
        </p:txBody>
      </p:sp>
      <p:sp>
        <p:nvSpPr>
          <p:cNvPr id="17" name="TextBox 16">
            <a:extLst>
              <a:ext uri="{FF2B5EF4-FFF2-40B4-BE49-F238E27FC236}">
                <a16:creationId xmlns:a16="http://schemas.microsoft.com/office/drawing/2014/main" id="{C095C736-84C3-651D-A57D-6AD996A9AC4A}"/>
              </a:ext>
            </a:extLst>
          </p:cNvPr>
          <p:cNvSpPr txBox="1"/>
          <p:nvPr/>
        </p:nvSpPr>
        <p:spPr>
          <a:xfrm>
            <a:off x="-15172" y="6163817"/>
            <a:ext cx="6527184" cy="578244"/>
          </a:xfrm>
          <a:prstGeom prst="rect">
            <a:avLst/>
          </a:prstGeom>
        </p:spPr>
        <p:txBody>
          <a:bodyPr vert="horz" lIns="91440" tIns="45720" rIns="91440" bIns="45720" rtlCol="0">
            <a:normAutofit fontScale="92500"/>
          </a:bodyPr>
          <a:lstStyle/>
          <a:p>
            <a:pPr>
              <a:lnSpc>
                <a:spcPct val="90000"/>
              </a:lnSpc>
              <a:spcAft>
                <a:spcPts val="600"/>
              </a:spcAft>
            </a:pPr>
            <a:r>
              <a:rPr lang="en-US" sz="1200" b="1" dirty="0">
                <a:solidFill>
                  <a:srgbClr val="71491B"/>
                </a:solidFill>
              </a:rPr>
              <a:t>AI is going to change education forever. Are you ready for it? | Dan Fitzpatrick: 9th of Aug 2023   </a:t>
            </a:r>
          </a:p>
          <a:p>
            <a:pPr>
              <a:lnSpc>
                <a:spcPct val="90000"/>
              </a:lnSpc>
              <a:spcAft>
                <a:spcPts val="600"/>
              </a:spcAft>
            </a:pPr>
            <a:r>
              <a:rPr lang="en-US" sz="1200" b="1" dirty="0">
                <a:solidFill>
                  <a:srgbClr val="71491B"/>
                </a:solidFill>
              </a:rPr>
              <a:t>Image from above presentation</a:t>
            </a:r>
          </a:p>
        </p:txBody>
      </p:sp>
      <p:sp>
        <p:nvSpPr>
          <p:cNvPr id="18" name="TextBox 9">
            <a:extLst>
              <a:ext uri="{FF2B5EF4-FFF2-40B4-BE49-F238E27FC236}">
                <a16:creationId xmlns:a16="http://schemas.microsoft.com/office/drawing/2014/main" id="{7D820B46-0CF7-4DA9-2E92-DEB6C3B8C66A}"/>
              </a:ext>
            </a:extLst>
          </p:cNvPr>
          <p:cNvSpPr txBox="1"/>
          <p:nvPr/>
        </p:nvSpPr>
        <p:spPr>
          <a:xfrm>
            <a:off x="4847900" y="4915793"/>
            <a:ext cx="5680057" cy="968278"/>
          </a:xfrm>
          <a:prstGeom prst="rect">
            <a:avLst/>
          </a:prstGeom>
          <a:noFill/>
        </p:spPr>
        <p:txBody>
          <a:bodyPr wrap="square" rtlCol="0">
            <a:spAutoFit/>
          </a:bodyPr>
          <a:lstStyle/>
          <a:p>
            <a:pPr>
              <a:lnSpc>
                <a:spcPct val="107000"/>
              </a:lnSpc>
              <a:spcAft>
                <a:spcPts val="800"/>
              </a:spcAft>
            </a:pPr>
            <a:r>
              <a:rPr lang="en-GB"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 are especially good at regurgitation of information – we have been essentially training our students to be </a:t>
            </a:r>
            <a:r>
              <a:rPr lang="en-GB" sz="18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advanced level robots </a:t>
            </a:r>
            <a:r>
              <a:rPr lang="en-GB"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an age of </a:t>
            </a:r>
            <a:r>
              <a:rPr lang="en-GB" sz="18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advanced level robots</a:t>
            </a:r>
            <a:r>
              <a:rPr lang="en-GB"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F81001F7-FA3C-8754-45E1-27CD5E001B3B}"/>
              </a:ext>
            </a:extLst>
          </p:cNvPr>
          <p:cNvSpPr txBox="1"/>
          <p:nvPr/>
        </p:nvSpPr>
        <p:spPr>
          <a:xfrm>
            <a:off x="481914" y="4441420"/>
            <a:ext cx="6527184" cy="375552"/>
          </a:xfrm>
          <a:prstGeom prst="rect">
            <a:avLst/>
          </a:prstGeom>
          <a:noFill/>
        </p:spPr>
        <p:txBody>
          <a:bodyPr wrap="square" rtlCol="0">
            <a:spAutoFit/>
          </a:bodyPr>
          <a:lstStyle/>
          <a:p>
            <a:pPr>
              <a:lnSpc>
                <a:spcPct val="107000"/>
              </a:lnSpc>
              <a:spcAft>
                <a:spcPts val="800"/>
              </a:spcAft>
            </a:pPr>
            <a:r>
              <a:rPr lang="en-GB"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Dan thinks our education system has turned students into robots… </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91458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6650</TotalTime>
  <Words>6519</Words>
  <Application>Microsoft Office PowerPoint</Application>
  <PresentationFormat>Widescreen</PresentationFormat>
  <Paragraphs>396</Paragraphs>
  <Slides>42</Slides>
  <Notes>25</Notes>
  <HiddenSlides>0</HiddenSlides>
  <MMClips>15</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42</vt:i4>
      </vt:variant>
    </vt:vector>
  </HeadingPairs>
  <TitlesOfParts>
    <vt:vector size="55" baseType="lpstr">
      <vt:lpstr>Aptos</vt:lpstr>
      <vt:lpstr>Aptos Display</vt:lpstr>
      <vt:lpstr>Arial</vt:lpstr>
      <vt:lpstr>Calibri</vt:lpstr>
      <vt:lpstr>Calibri Light</vt:lpstr>
      <vt:lpstr>Mulish</vt:lpstr>
      <vt:lpstr>Roboto</vt:lpstr>
      <vt:lpstr>Söhne</vt:lpstr>
      <vt:lpstr>Symbol</vt:lpstr>
      <vt:lpstr>Univers Condensed</vt:lpstr>
      <vt:lpstr>YouTube Noto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Role of AI in Modern Education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Role of AI in Modern Education cont.</vt:lpstr>
      <vt:lpstr>PowerPoint Presentation</vt:lpstr>
      <vt:lpstr>PowerPoint Presentation</vt:lpstr>
      <vt:lpstr>PowerPoint Presentation</vt:lpstr>
      <vt:lpstr>PowerPoint Presentation</vt:lpstr>
      <vt:lpstr>PowerPoint Presentation</vt:lpstr>
      <vt:lpstr>The Role of AI in Modern Education cont.</vt:lpstr>
      <vt:lpstr>The Role of AI in Modern Education cont.</vt:lpstr>
      <vt:lpstr>PowerPoint Presentation</vt:lpstr>
      <vt:lpstr>Practical Applications in Teaching</vt:lpstr>
      <vt:lpstr>Practical Applications in Teaching</vt:lpstr>
      <vt:lpstr>Ethical Considerations and Challenges</vt:lpstr>
      <vt:lpstr>PowerPoint Presentation</vt:lpstr>
      <vt:lpstr>PowerPoint Presentation</vt:lpstr>
      <vt:lpstr>PowerPoint Presentation</vt:lpstr>
      <vt:lpstr>PowerPoint Presentation</vt:lpstr>
      <vt:lpstr>PowerPoint Presentation</vt:lpstr>
      <vt:lpstr>Interactive Session / Q&amp;A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Mason</dc:creator>
  <cp:lastModifiedBy>Amanda Mason</cp:lastModifiedBy>
  <cp:revision>266</cp:revision>
  <dcterms:created xsi:type="dcterms:W3CDTF">2024-01-19T15:59:10Z</dcterms:created>
  <dcterms:modified xsi:type="dcterms:W3CDTF">2024-01-31T10:51:27Z</dcterms:modified>
</cp:coreProperties>
</file>