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sldIdLst>
    <p:sldId id="282" r:id="rId4"/>
    <p:sldId id="258" r:id="rId5"/>
    <p:sldId id="289" r:id="rId6"/>
    <p:sldId id="290" r:id="rId7"/>
    <p:sldId id="295" r:id="rId8"/>
    <p:sldId id="300" r:id="rId9"/>
    <p:sldId id="293" r:id="rId10"/>
    <p:sldId id="294" r:id="rId11"/>
    <p:sldId id="296" r:id="rId12"/>
    <p:sldId id="297" r:id="rId13"/>
    <p:sldId id="301" r:id="rId14"/>
    <p:sldId id="281" r:id="rId15"/>
    <p:sldId id="270" r:id="rId16"/>
    <p:sldId id="302" r:id="rId17"/>
    <p:sldId id="306" r:id="rId18"/>
    <p:sldId id="303" r:id="rId19"/>
    <p:sldId id="307" r:id="rId20"/>
    <p:sldId id="304" r:id="rId21"/>
    <p:sldId id="305" r:id="rId22"/>
    <p:sldId id="308" r:id="rId23"/>
    <p:sldId id="309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399FF"/>
    <a:srgbClr val="FF3399"/>
    <a:srgbClr val="00B0EE"/>
    <a:srgbClr val="FFFFFF"/>
    <a:srgbClr val="FF33CC"/>
    <a:srgbClr val="F20079"/>
    <a:srgbClr val="61A1FF"/>
    <a:srgbClr val="5B9D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2A300-6E4E-46E5-8A53-D43FBA82A207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F296C19D-0A91-4547-B5B7-A4BF03BD8A17}">
      <dgm:prSet phldrT="[Text]" custT="1"/>
      <dgm:spPr>
        <a:solidFill>
          <a:srgbClr val="FF33CC"/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 anchor="b"/>
        <a:lstStyle/>
        <a:p>
          <a:r>
            <a:rPr lang="en-GB" sz="6600" dirty="0" smtClean="0"/>
            <a:t>Staff</a:t>
          </a:r>
          <a:endParaRPr lang="en-US" sz="6600" dirty="0"/>
        </a:p>
      </dgm:t>
    </dgm:pt>
    <dgm:pt modelId="{29358B43-A191-461E-80AA-8723FF30150B}" type="parTrans" cxnId="{87C9D11F-D9AB-4C97-BB24-10581CB2F643}">
      <dgm:prSet/>
      <dgm:spPr/>
      <dgm:t>
        <a:bodyPr/>
        <a:lstStyle/>
        <a:p>
          <a:endParaRPr lang="en-US"/>
        </a:p>
      </dgm:t>
    </dgm:pt>
    <dgm:pt modelId="{68CAC335-0EDA-485D-8BB0-56E65EE9C6B9}" type="sibTrans" cxnId="{87C9D11F-D9AB-4C97-BB24-10581CB2F643}">
      <dgm:prSet/>
      <dgm:spPr/>
      <dgm:t>
        <a:bodyPr/>
        <a:lstStyle/>
        <a:p>
          <a:endParaRPr lang="en-US"/>
        </a:p>
      </dgm:t>
    </dgm:pt>
    <dgm:pt modelId="{6EDB554C-B680-4E43-9B4A-30BA35E3E81A}">
      <dgm:prSet phldrT="[Text]"/>
      <dgm:spPr>
        <a:solidFill>
          <a:srgbClr val="FF3399"/>
        </a:solidFill>
      </dgm:spPr>
      <dgm:t>
        <a:bodyPr anchor="b"/>
        <a:lstStyle/>
        <a:p>
          <a:r>
            <a:rPr lang="en-GB" dirty="0" smtClean="0"/>
            <a:t>Student Reps</a:t>
          </a:r>
          <a:endParaRPr lang="en-US" dirty="0"/>
        </a:p>
      </dgm:t>
    </dgm:pt>
    <dgm:pt modelId="{57229142-5335-4357-A600-C3DB6F901843}" type="parTrans" cxnId="{40557B74-C658-4927-8174-ACB3572B1257}">
      <dgm:prSet/>
      <dgm:spPr/>
      <dgm:t>
        <a:bodyPr/>
        <a:lstStyle/>
        <a:p>
          <a:endParaRPr lang="en-US"/>
        </a:p>
      </dgm:t>
    </dgm:pt>
    <dgm:pt modelId="{923A3420-8B30-4909-AC9A-5F0FB9217D13}" type="sibTrans" cxnId="{40557B74-C658-4927-8174-ACB3572B1257}">
      <dgm:prSet/>
      <dgm:spPr/>
      <dgm:t>
        <a:bodyPr/>
        <a:lstStyle/>
        <a:p>
          <a:endParaRPr lang="en-US"/>
        </a:p>
      </dgm:t>
    </dgm:pt>
    <dgm:pt modelId="{07174F27-2FA8-4232-80CF-A4318DEBAE77}">
      <dgm:prSet phldrT="[Text]"/>
      <dgm:spPr>
        <a:solidFill>
          <a:srgbClr val="FF0066"/>
        </a:solidFill>
      </dgm:spPr>
      <dgm:t>
        <a:bodyPr anchor="b"/>
        <a:lstStyle/>
        <a:p>
          <a:r>
            <a:rPr lang="en-GB" dirty="0" smtClean="0"/>
            <a:t>Students in class</a:t>
          </a:r>
          <a:endParaRPr lang="en-US" dirty="0"/>
        </a:p>
      </dgm:t>
    </dgm:pt>
    <dgm:pt modelId="{BCA7C41F-797B-4361-8452-2E6EE1957525}" type="parTrans" cxnId="{E5A9D8A4-4C44-421F-B435-54A2127C12AD}">
      <dgm:prSet/>
      <dgm:spPr/>
      <dgm:t>
        <a:bodyPr/>
        <a:lstStyle/>
        <a:p>
          <a:endParaRPr lang="en-US"/>
        </a:p>
      </dgm:t>
    </dgm:pt>
    <dgm:pt modelId="{1919F5E1-0121-492A-8670-48A39675CE0E}" type="sibTrans" cxnId="{E5A9D8A4-4C44-421F-B435-54A2127C12AD}">
      <dgm:prSet/>
      <dgm:spPr/>
      <dgm:t>
        <a:bodyPr/>
        <a:lstStyle/>
        <a:p>
          <a:endParaRPr lang="en-US"/>
        </a:p>
      </dgm:t>
    </dgm:pt>
    <dgm:pt modelId="{3DB84D95-24B0-4AC4-AC85-D359297216C7}" type="pres">
      <dgm:prSet presAssocID="{6082A300-6E4E-46E5-8A53-D43FBA82A207}" presName="Name0" presStyleCnt="0">
        <dgm:presLayoutVars>
          <dgm:dir/>
          <dgm:animLvl val="lvl"/>
          <dgm:resizeHandles val="exact"/>
        </dgm:presLayoutVars>
      </dgm:prSet>
      <dgm:spPr/>
    </dgm:pt>
    <dgm:pt modelId="{53ACA640-55C4-4104-9639-9A55A0EC916C}" type="pres">
      <dgm:prSet presAssocID="{F296C19D-0A91-4547-B5B7-A4BF03BD8A17}" presName="Name8" presStyleCnt="0"/>
      <dgm:spPr/>
    </dgm:pt>
    <dgm:pt modelId="{82DB4EEE-22B4-4A10-B582-B974FC438560}" type="pres">
      <dgm:prSet presAssocID="{F296C19D-0A91-4547-B5B7-A4BF03BD8A17}" presName="level" presStyleLbl="node1" presStyleIdx="0" presStyleCnt="3" custScaleY="991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53D80-250E-4DCD-8A13-CE61D954ADF7}" type="pres">
      <dgm:prSet presAssocID="{F296C19D-0A91-4547-B5B7-A4BF03BD8A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EA826-B905-444B-A977-7E98DD0E671C}" type="pres">
      <dgm:prSet presAssocID="{6EDB554C-B680-4E43-9B4A-30BA35E3E81A}" presName="Name8" presStyleCnt="0"/>
      <dgm:spPr/>
    </dgm:pt>
    <dgm:pt modelId="{DD192BD4-2384-4AD4-AD7B-ECCB5C29799A}" type="pres">
      <dgm:prSet presAssocID="{6EDB554C-B680-4E43-9B4A-30BA35E3E81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3BEA4-749A-479F-B21D-DDBD53BD801D}" type="pres">
      <dgm:prSet presAssocID="{6EDB554C-B680-4E43-9B4A-30BA35E3E8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A9EEB-6863-43B7-B09D-5CFCCBA207C1}" type="pres">
      <dgm:prSet presAssocID="{07174F27-2FA8-4232-80CF-A4318DEBAE77}" presName="Name8" presStyleCnt="0"/>
      <dgm:spPr/>
    </dgm:pt>
    <dgm:pt modelId="{01D56C0F-E8A1-4E1E-9EA9-F074794F75E5}" type="pres">
      <dgm:prSet presAssocID="{07174F27-2FA8-4232-80CF-A4318DEBAE7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90424-8A3E-4CC8-BB74-FA762B85D0D5}" type="pres">
      <dgm:prSet presAssocID="{07174F27-2FA8-4232-80CF-A4318DEBAE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D2FD9-F70B-4379-A5A0-3CE04C27B34B}" type="presOf" srcId="{6082A300-6E4E-46E5-8A53-D43FBA82A207}" destId="{3DB84D95-24B0-4AC4-AC85-D359297216C7}" srcOrd="0" destOrd="0" presId="urn:microsoft.com/office/officeart/2005/8/layout/pyramid1"/>
    <dgm:cxn modelId="{12DFACAA-F55A-4EB5-A39E-A97E32EDDBE9}" type="presOf" srcId="{6EDB554C-B680-4E43-9B4A-30BA35E3E81A}" destId="{DD192BD4-2384-4AD4-AD7B-ECCB5C29799A}" srcOrd="0" destOrd="0" presId="urn:microsoft.com/office/officeart/2005/8/layout/pyramid1"/>
    <dgm:cxn modelId="{F22E292C-049C-4F87-8752-81988A5D812A}" type="presOf" srcId="{F296C19D-0A91-4547-B5B7-A4BF03BD8A17}" destId="{5BC53D80-250E-4DCD-8A13-CE61D954ADF7}" srcOrd="1" destOrd="0" presId="urn:microsoft.com/office/officeart/2005/8/layout/pyramid1"/>
    <dgm:cxn modelId="{A8C1A5BD-D172-482C-ABB1-B135F2DC78B5}" type="presOf" srcId="{6EDB554C-B680-4E43-9B4A-30BA35E3E81A}" destId="{8A43BEA4-749A-479F-B21D-DDBD53BD801D}" srcOrd="1" destOrd="0" presId="urn:microsoft.com/office/officeart/2005/8/layout/pyramid1"/>
    <dgm:cxn modelId="{87C9D11F-D9AB-4C97-BB24-10581CB2F643}" srcId="{6082A300-6E4E-46E5-8A53-D43FBA82A207}" destId="{F296C19D-0A91-4547-B5B7-A4BF03BD8A17}" srcOrd="0" destOrd="0" parTransId="{29358B43-A191-461E-80AA-8723FF30150B}" sibTransId="{68CAC335-0EDA-485D-8BB0-56E65EE9C6B9}"/>
    <dgm:cxn modelId="{5F12E868-39B8-4684-800F-43E46CC8FDDA}" type="presOf" srcId="{07174F27-2FA8-4232-80CF-A4318DEBAE77}" destId="{E4390424-8A3E-4CC8-BB74-FA762B85D0D5}" srcOrd="1" destOrd="0" presId="urn:microsoft.com/office/officeart/2005/8/layout/pyramid1"/>
    <dgm:cxn modelId="{C8E64C32-A186-4CBA-8FB9-42EC8A07BC7B}" type="presOf" srcId="{07174F27-2FA8-4232-80CF-A4318DEBAE77}" destId="{01D56C0F-E8A1-4E1E-9EA9-F074794F75E5}" srcOrd="0" destOrd="0" presId="urn:microsoft.com/office/officeart/2005/8/layout/pyramid1"/>
    <dgm:cxn modelId="{D4B231AD-8EB0-49BA-86F2-1132F0D44157}" type="presOf" srcId="{F296C19D-0A91-4547-B5B7-A4BF03BD8A17}" destId="{82DB4EEE-22B4-4A10-B582-B974FC438560}" srcOrd="0" destOrd="0" presId="urn:microsoft.com/office/officeart/2005/8/layout/pyramid1"/>
    <dgm:cxn modelId="{E5A9D8A4-4C44-421F-B435-54A2127C12AD}" srcId="{6082A300-6E4E-46E5-8A53-D43FBA82A207}" destId="{07174F27-2FA8-4232-80CF-A4318DEBAE77}" srcOrd="2" destOrd="0" parTransId="{BCA7C41F-797B-4361-8452-2E6EE1957525}" sibTransId="{1919F5E1-0121-492A-8670-48A39675CE0E}"/>
    <dgm:cxn modelId="{40557B74-C658-4927-8174-ACB3572B1257}" srcId="{6082A300-6E4E-46E5-8A53-D43FBA82A207}" destId="{6EDB554C-B680-4E43-9B4A-30BA35E3E81A}" srcOrd="1" destOrd="0" parTransId="{57229142-5335-4357-A600-C3DB6F901843}" sibTransId="{923A3420-8B30-4909-AC9A-5F0FB9217D13}"/>
    <dgm:cxn modelId="{D914404A-1276-4659-B95F-4C7C63678618}" type="presParOf" srcId="{3DB84D95-24B0-4AC4-AC85-D359297216C7}" destId="{53ACA640-55C4-4104-9639-9A55A0EC916C}" srcOrd="0" destOrd="0" presId="urn:microsoft.com/office/officeart/2005/8/layout/pyramid1"/>
    <dgm:cxn modelId="{06960D83-F0B9-4A71-97E1-135A9A6E9C44}" type="presParOf" srcId="{53ACA640-55C4-4104-9639-9A55A0EC916C}" destId="{82DB4EEE-22B4-4A10-B582-B974FC438560}" srcOrd="0" destOrd="0" presId="urn:microsoft.com/office/officeart/2005/8/layout/pyramid1"/>
    <dgm:cxn modelId="{90D82D08-12A1-412F-8DC5-1D35D04FFFDC}" type="presParOf" srcId="{53ACA640-55C4-4104-9639-9A55A0EC916C}" destId="{5BC53D80-250E-4DCD-8A13-CE61D954ADF7}" srcOrd="1" destOrd="0" presId="urn:microsoft.com/office/officeart/2005/8/layout/pyramid1"/>
    <dgm:cxn modelId="{30AAB01C-9B31-4B96-989F-5C685858D6CC}" type="presParOf" srcId="{3DB84D95-24B0-4AC4-AC85-D359297216C7}" destId="{B2CEA826-B905-444B-A977-7E98DD0E671C}" srcOrd="1" destOrd="0" presId="urn:microsoft.com/office/officeart/2005/8/layout/pyramid1"/>
    <dgm:cxn modelId="{F492FF5B-DDBC-4DBB-8909-3F58AE769AC7}" type="presParOf" srcId="{B2CEA826-B905-444B-A977-7E98DD0E671C}" destId="{DD192BD4-2384-4AD4-AD7B-ECCB5C29799A}" srcOrd="0" destOrd="0" presId="urn:microsoft.com/office/officeart/2005/8/layout/pyramid1"/>
    <dgm:cxn modelId="{AF38BCB8-F800-4982-AD79-29BF29C0EE63}" type="presParOf" srcId="{B2CEA826-B905-444B-A977-7E98DD0E671C}" destId="{8A43BEA4-749A-479F-B21D-DDBD53BD801D}" srcOrd="1" destOrd="0" presId="urn:microsoft.com/office/officeart/2005/8/layout/pyramid1"/>
    <dgm:cxn modelId="{CCEF4F4D-E525-464E-990A-1FFE314FA611}" type="presParOf" srcId="{3DB84D95-24B0-4AC4-AC85-D359297216C7}" destId="{38AA9EEB-6863-43B7-B09D-5CFCCBA207C1}" srcOrd="2" destOrd="0" presId="urn:microsoft.com/office/officeart/2005/8/layout/pyramid1"/>
    <dgm:cxn modelId="{977C13E0-F4C8-4240-A7A6-B1131B8851D0}" type="presParOf" srcId="{38AA9EEB-6863-43B7-B09D-5CFCCBA207C1}" destId="{01D56C0F-E8A1-4E1E-9EA9-F074794F75E5}" srcOrd="0" destOrd="0" presId="urn:microsoft.com/office/officeart/2005/8/layout/pyramid1"/>
    <dgm:cxn modelId="{EBF33CA1-9CCB-40FA-B845-A842512AC705}" type="presParOf" srcId="{38AA9EEB-6863-43B7-B09D-5CFCCBA207C1}" destId="{E4390424-8A3E-4CC8-BB74-FA762B85D0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2CB56-346A-47B4-8877-055B48CEE056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69CDB4-E16E-4617-B3CA-A58F05476761}" type="pres">
      <dgm:prSet presAssocID="{EF32CB56-346A-47B4-8877-055B48CEE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4EE828-BFBE-41D3-BC0E-49D3EB9DBDE5}" type="pres">
      <dgm:prSet presAssocID="{EF32CB56-346A-47B4-8877-055B48CEE056}" presName="cycle" presStyleCnt="0"/>
      <dgm:spPr/>
    </dgm:pt>
  </dgm:ptLst>
  <dgm:cxnLst>
    <dgm:cxn modelId="{DD20BF96-4EC6-47D5-B341-4A17704F332D}" type="presOf" srcId="{EF32CB56-346A-47B4-8877-055B48CEE056}" destId="{A869CDB4-E16E-4617-B3CA-A58F05476761}" srcOrd="0" destOrd="0" presId="urn:microsoft.com/office/officeart/2005/8/layout/cycle3"/>
    <dgm:cxn modelId="{466EF0E7-127B-4CDF-915A-6073BB222FDB}" type="presParOf" srcId="{A869CDB4-E16E-4617-B3CA-A58F05476761}" destId="{494EE828-BFBE-41D3-BC0E-49D3EB9DBDE5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2CB56-346A-47B4-8877-055B48CEE056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95626E-D53B-45DF-88C0-322DA29C931C}">
      <dgm:prSet phldrT="[Text]" custT="1"/>
      <dgm:spPr>
        <a:solidFill>
          <a:srgbClr val="00B0EE"/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</a:rPr>
            <a:t>STUDENTS</a:t>
          </a:r>
          <a:endParaRPr lang="en-US" sz="1800" b="1" dirty="0">
            <a:solidFill>
              <a:srgbClr val="FFFFFF"/>
            </a:solidFill>
          </a:endParaRPr>
        </a:p>
      </dgm:t>
    </dgm:pt>
    <dgm:pt modelId="{EAF83F12-1539-4AA1-B136-F0F998C54686}" type="parTrans" cxnId="{FD94BF0A-E506-4268-B80D-D5C19DEE7DF9}">
      <dgm:prSet/>
      <dgm:spPr/>
      <dgm:t>
        <a:bodyPr/>
        <a:lstStyle/>
        <a:p>
          <a:endParaRPr lang="en-US"/>
        </a:p>
      </dgm:t>
    </dgm:pt>
    <dgm:pt modelId="{819675AD-0CF3-4A8B-B731-52A85BA2E886}" type="sibTrans" cxnId="{FD94BF0A-E506-4268-B80D-D5C19DEE7DF9}">
      <dgm:prSet/>
      <dgm:spPr/>
      <dgm:t>
        <a:bodyPr/>
        <a:lstStyle/>
        <a:p>
          <a:endParaRPr lang="en-US"/>
        </a:p>
      </dgm:t>
    </dgm:pt>
    <dgm:pt modelId="{1CAFF681-36AB-4311-ADC9-BE7BB766B2B8}">
      <dgm:prSet phldrT="[Text]" custT="1"/>
      <dgm:spPr>
        <a:solidFill>
          <a:srgbClr val="00B0EE"/>
        </a:solidFill>
        <a:ln>
          <a:noFill/>
        </a:ln>
      </dgm:spPr>
      <dgm:t>
        <a:bodyPr/>
        <a:lstStyle/>
        <a:p>
          <a:r>
            <a:rPr lang="en-GB" sz="1800" b="1" dirty="0" smtClean="0">
              <a:solidFill>
                <a:srgbClr val="FFFFFF"/>
              </a:solidFill>
            </a:rPr>
            <a:t>STUDENT REPS</a:t>
          </a:r>
          <a:endParaRPr lang="en-US" sz="1800" b="1" dirty="0">
            <a:solidFill>
              <a:srgbClr val="FFFFFF"/>
            </a:solidFill>
          </a:endParaRPr>
        </a:p>
      </dgm:t>
    </dgm:pt>
    <dgm:pt modelId="{F08B43D7-2B99-4053-B5C8-5D753036A1DC}" type="parTrans" cxnId="{AC2E5AF1-FA13-4C56-96BF-F79F547040F5}">
      <dgm:prSet/>
      <dgm:spPr/>
      <dgm:t>
        <a:bodyPr/>
        <a:lstStyle/>
        <a:p>
          <a:endParaRPr lang="en-US"/>
        </a:p>
      </dgm:t>
    </dgm:pt>
    <dgm:pt modelId="{70A6FFE7-029A-4D50-84E1-A7A9D22AF9BC}" type="sibTrans" cxnId="{AC2E5AF1-FA13-4C56-96BF-F79F547040F5}">
      <dgm:prSet/>
      <dgm:spPr/>
      <dgm:t>
        <a:bodyPr/>
        <a:lstStyle/>
        <a:p>
          <a:endParaRPr lang="en-US"/>
        </a:p>
      </dgm:t>
    </dgm:pt>
    <dgm:pt modelId="{070FE788-2AAE-4612-B06D-55B9278CD2F8}">
      <dgm:prSet phldrT="[Text]" custT="1"/>
      <dgm:spPr>
        <a:solidFill>
          <a:srgbClr val="00B0EE"/>
        </a:solidFill>
        <a:ln>
          <a:noFill/>
        </a:ln>
      </dgm:spPr>
      <dgm:t>
        <a:bodyPr/>
        <a:lstStyle/>
        <a:p>
          <a:endParaRPr lang="en-IE" sz="1600" b="1" dirty="0" smtClean="0">
            <a:solidFill>
              <a:srgbClr val="FFFFFF"/>
            </a:solidFill>
          </a:endParaRPr>
        </a:p>
        <a:p>
          <a:r>
            <a:rPr lang="en-IE" sz="1800" b="1" dirty="0" smtClean="0">
              <a:solidFill>
                <a:srgbClr val="FFFFFF"/>
              </a:solidFill>
            </a:rPr>
            <a:t>HISA DEPUTE/LOCAL OFFICERS</a:t>
          </a:r>
          <a:endParaRPr lang="en-US" sz="1800" b="1" dirty="0" smtClean="0">
            <a:solidFill>
              <a:srgbClr val="FFFFFF"/>
            </a:solidFill>
          </a:endParaRPr>
        </a:p>
        <a:p>
          <a:endParaRPr lang="en-US" sz="1600" dirty="0"/>
        </a:p>
      </dgm:t>
    </dgm:pt>
    <dgm:pt modelId="{0209A9B7-16F7-431D-A664-A46A14B04CA5}" type="parTrans" cxnId="{CA7E9DCD-DCF6-4B68-8ED9-A28E85F4C2C7}">
      <dgm:prSet/>
      <dgm:spPr/>
      <dgm:t>
        <a:bodyPr/>
        <a:lstStyle/>
        <a:p>
          <a:endParaRPr lang="en-US"/>
        </a:p>
      </dgm:t>
    </dgm:pt>
    <dgm:pt modelId="{3DB3D191-902B-483F-B7B7-8A295894002D}" type="sibTrans" cxnId="{CA7E9DCD-DCF6-4B68-8ED9-A28E85F4C2C7}">
      <dgm:prSet/>
      <dgm:spPr/>
      <dgm:t>
        <a:bodyPr/>
        <a:lstStyle/>
        <a:p>
          <a:endParaRPr lang="en-US"/>
        </a:p>
      </dgm:t>
    </dgm:pt>
    <dgm:pt modelId="{EB82A207-97E0-4AC2-8139-1FA598305D7B}">
      <dgm:prSet phldrT="[Text]" custT="1"/>
      <dgm:spPr>
        <a:solidFill>
          <a:srgbClr val="00B0EE"/>
        </a:solidFill>
        <a:ln>
          <a:noFill/>
        </a:ln>
      </dgm:spPr>
      <dgm:t>
        <a:bodyPr/>
        <a:lstStyle/>
        <a:p>
          <a:endParaRPr lang="en-US" sz="1600" b="1" dirty="0" smtClean="0">
            <a:solidFill>
              <a:srgbClr val="FFFFFF"/>
            </a:solidFill>
          </a:endParaRPr>
        </a:p>
        <a:p>
          <a:r>
            <a:rPr lang="en-US" sz="1800" b="1" dirty="0" smtClean="0">
              <a:solidFill>
                <a:srgbClr val="FFFFFF"/>
              </a:solidFill>
            </a:rPr>
            <a:t>HISA EXECUTIVE COMMITTEE</a:t>
          </a:r>
        </a:p>
        <a:p>
          <a:endParaRPr lang="en-US" sz="1600" dirty="0"/>
        </a:p>
      </dgm:t>
    </dgm:pt>
    <dgm:pt modelId="{33532387-39F2-4FA2-B5A3-4F022F9CCA56}" type="parTrans" cxnId="{D6463894-A0BD-4BFE-A80E-95DEA8768413}">
      <dgm:prSet/>
      <dgm:spPr/>
      <dgm:t>
        <a:bodyPr/>
        <a:lstStyle/>
        <a:p>
          <a:endParaRPr lang="en-US"/>
        </a:p>
      </dgm:t>
    </dgm:pt>
    <dgm:pt modelId="{F13A0421-1C04-4FD5-9F56-CDA24D988CFF}" type="sibTrans" cxnId="{D6463894-A0BD-4BFE-A80E-95DEA8768413}">
      <dgm:prSet/>
      <dgm:spPr/>
      <dgm:t>
        <a:bodyPr/>
        <a:lstStyle/>
        <a:p>
          <a:endParaRPr lang="en-US"/>
        </a:p>
      </dgm:t>
    </dgm:pt>
    <dgm:pt modelId="{D5BC7DF7-C1BD-4A86-8349-82788D3F7446}">
      <dgm:prSet phldrT="[Text]" custT="1"/>
      <dgm:spPr>
        <a:solidFill>
          <a:srgbClr val="00B0EE"/>
        </a:solidFill>
        <a:ln>
          <a:noFill/>
        </a:ln>
      </dgm:spPr>
      <dgm:t>
        <a:bodyPr/>
        <a:lstStyle/>
        <a:p>
          <a:r>
            <a:rPr lang="en-GB" sz="1800" b="1" dirty="0" smtClean="0">
              <a:solidFill>
                <a:srgbClr val="FFFFFF"/>
              </a:solidFill>
            </a:rPr>
            <a:t>NATIONAL UNION OF STUDENTS (NUS)</a:t>
          </a:r>
          <a:endParaRPr lang="en-US" sz="1800" b="1" dirty="0">
            <a:solidFill>
              <a:srgbClr val="FFFFFF"/>
            </a:solidFill>
          </a:endParaRPr>
        </a:p>
      </dgm:t>
    </dgm:pt>
    <dgm:pt modelId="{470B9435-7F7E-4B35-8852-D9610A0A2D12}" type="parTrans" cxnId="{1DB756C9-8968-4FBA-A09F-222B7EC766BB}">
      <dgm:prSet/>
      <dgm:spPr/>
      <dgm:t>
        <a:bodyPr/>
        <a:lstStyle/>
        <a:p>
          <a:endParaRPr lang="en-US"/>
        </a:p>
      </dgm:t>
    </dgm:pt>
    <dgm:pt modelId="{2ABFF242-EC25-490B-96DE-386CFDFCEF8D}" type="sibTrans" cxnId="{1DB756C9-8968-4FBA-A09F-222B7EC766BB}">
      <dgm:prSet/>
      <dgm:spPr/>
      <dgm:t>
        <a:bodyPr/>
        <a:lstStyle/>
        <a:p>
          <a:endParaRPr lang="en-US"/>
        </a:p>
      </dgm:t>
    </dgm:pt>
    <dgm:pt modelId="{A869CDB4-E16E-4617-B3CA-A58F05476761}" type="pres">
      <dgm:prSet presAssocID="{EF32CB56-346A-47B4-8877-055B48CEE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4EE828-BFBE-41D3-BC0E-49D3EB9DBDE5}" type="pres">
      <dgm:prSet presAssocID="{EF32CB56-346A-47B4-8877-055B48CEE056}" presName="cycle" presStyleCnt="0"/>
      <dgm:spPr/>
    </dgm:pt>
    <dgm:pt modelId="{13034C1A-9AE3-4B8F-81F4-67D0D6131CBF}" type="pres">
      <dgm:prSet presAssocID="{8695626E-D53B-45DF-88C0-322DA29C931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A6455-302D-4C24-81A7-F3C755A258C7}" type="pres">
      <dgm:prSet presAssocID="{819675AD-0CF3-4A8B-B731-52A85BA2E88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14C54CC-9DCA-4624-9986-A5977DA99057}" type="pres">
      <dgm:prSet presAssocID="{1CAFF681-36AB-4311-ADC9-BE7BB766B2B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78DFE-774F-4A16-841E-4F2B91C561A0}" type="pres">
      <dgm:prSet presAssocID="{070FE788-2AAE-4612-B06D-55B9278CD2F8}" presName="nodeFollowingNodes" presStyleLbl="node1" presStyleIdx="2" presStyleCnt="5" custScaleY="101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819C0-9AB7-430C-8836-767E011CC379}" type="pres">
      <dgm:prSet presAssocID="{EB82A207-97E0-4AC2-8139-1FA598305D7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0DCF7-3F39-40F2-88D8-ADC0A8ABE4D6}" type="pres">
      <dgm:prSet presAssocID="{D5BC7DF7-C1BD-4A86-8349-82788D3F744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BBFEC-F984-402B-B219-B68469608D67}" type="presOf" srcId="{1CAFF681-36AB-4311-ADC9-BE7BB766B2B8}" destId="{214C54CC-9DCA-4624-9986-A5977DA99057}" srcOrd="0" destOrd="0" presId="urn:microsoft.com/office/officeart/2005/8/layout/cycle3"/>
    <dgm:cxn modelId="{AC2E5AF1-FA13-4C56-96BF-F79F547040F5}" srcId="{EF32CB56-346A-47B4-8877-055B48CEE056}" destId="{1CAFF681-36AB-4311-ADC9-BE7BB766B2B8}" srcOrd="1" destOrd="0" parTransId="{F08B43D7-2B99-4053-B5C8-5D753036A1DC}" sibTransId="{70A6FFE7-029A-4D50-84E1-A7A9D22AF9BC}"/>
    <dgm:cxn modelId="{9B00FD8D-7627-4C34-9019-55CF82EA994D}" type="presOf" srcId="{8695626E-D53B-45DF-88C0-322DA29C931C}" destId="{13034C1A-9AE3-4B8F-81F4-67D0D6131CBF}" srcOrd="0" destOrd="0" presId="urn:microsoft.com/office/officeart/2005/8/layout/cycle3"/>
    <dgm:cxn modelId="{DD20BF96-4EC6-47D5-B341-4A17704F332D}" type="presOf" srcId="{EF32CB56-346A-47B4-8877-055B48CEE056}" destId="{A869CDB4-E16E-4617-B3CA-A58F05476761}" srcOrd="0" destOrd="0" presId="urn:microsoft.com/office/officeart/2005/8/layout/cycle3"/>
    <dgm:cxn modelId="{4CE9130A-2CD9-4B04-B58B-DD985A1C0FB2}" type="presOf" srcId="{819675AD-0CF3-4A8B-B731-52A85BA2E886}" destId="{021A6455-302D-4C24-81A7-F3C755A258C7}" srcOrd="0" destOrd="0" presId="urn:microsoft.com/office/officeart/2005/8/layout/cycle3"/>
    <dgm:cxn modelId="{D6463894-A0BD-4BFE-A80E-95DEA8768413}" srcId="{EF32CB56-346A-47B4-8877-055B48CEE056}" destId="{EB82A207-97E0-4AC2-8139-1FA598305D7B}" srcOrd="3" destOrd="0" parTransId="{33532387-39F2-4FA2-B5A3-4F022F9CCA56}" sibTransId="{F13A0421-1C04-4FD5-9F56-CDA24D988CFF}"/>
    <dgm:cxn modelId="{004F8E6E-5D29-451E-A149-7F06507CA1E5}" type="presOf" srcId="{EB82A207-97E0-4AC2-8139-1FA598305D7B}" destId="{5BC819C0-9AB7-430C-8836-767E011CC379}" srcOrd="0" destOrd="0" presId="urn:microsoft.com/office/officeart/2005/8/layout/cycle3"/>
    <dgm:cxn modelId="{FD94BF0A-E506-4268-B80D-D5C19DEE7DF9}" srcId="{EF32CB56-346A-47B4-8877-055B48CEE056}" destId="{8695626E-D53B-45DF-88C0-322DA29C931C}" srcOrd="0" destOrd="0" parTransId="{EAF83F12-1539-4AA1-B136-F0F998C54686}" sibTransId="{819675AD-0CF3-4A8B-B731-52A85BA2E886}"/>
    <dgm:cxn modelId="{6CA125E5-B439-4E73-80D7-0441646F0443}" type="presOf" srcId="{D5BC7DF7-C1BD-4A86-8349-82788D3F7446}" destId="{21F0DCF7-3F39-40F2-88D8-ADC0A8ABE4D6}" srcOrd="0" destOrd="0" presId="urn:microsoft.com/office/officeart/2005/8/layout/cycle3"/>
    <dgm:cxn modelId="{1DB756C9-8968-4FBA-A09F-222B7EC766BB}" srcId="{EF32CB56-346A-47B4-8877-055B48CEE056}" destId="{D5BC7DF7-C1BD-4A86-8349-82788D3F7446}" srcOrd="4" destOrd="0" parTransId="{470B9435-7F7E-4B35-8852-D9610A0A2D12}" sibTransId="{2ABFF242-EC25-490B-96DE-386CFDFCEF8D}"/>
    <dgm:cxn modelId="{80144AEC-4043-406B-8CD0-F510FA92A556}" type="presOf" srcId="{070FE788-2AAE-4612-B06D-55B9278CD2F8}" destId="{00678DFE-774F-4A16-841E-4F2B91C561A0}" srcOrd="0" destOrd="0" presId="urn:microsoft.com/office/officeart/2005/8/layout/cycle3"/>
    <dgm:cxn modelId="{CA7E9DCD-DCF6-4B68-8ED9-A28E85F4C2C7}" srcId="{EF32CB56-346A-47B4-8877-055B48CEE056}" destId="{070FE788-2AAE-4612-B06D-55B9278CD2F8}" srcOrd="2" destOrd="0" parTransId="{0209A9B7-16F7-431D-A664-A46A14B04CA5}" sibTransId="{3DB3D191-902B-483F-B7B7-8A295894002D}"/>
    <dgm:cxn modelId="{E7D15702-D3BF-4D95-9B74-086BEF769DB3}" type="presParOf" srcId="{A869CDB4-E16E-4617-B3CA-A58F05476761}" destId="{494EE828-BFBE-41D3-BC0E-49D3EB9DBDE5}" srcOrd="0" destOrd="0" presId="urn:microsoft.com/office/officeart/2005/8/layout/cycle3"/>
    <dgm:cxn modelId="{E14AD3A1-5E2D-4CF9-BBF3-DBA1F36FF0E8}" type="presParOf" srcId="{494EE828-BFBE-41D3-BC0E-49D3EB9DBDE5}" destId="{13034C1A-9AE3-4B8F-81F4-67D0D6131CBF}" srcOrd="0" destOrd="0" presId="urn:microsoft.com/office/officeart/2005/8/layout/cycle3"/>
    <dgm:cxn modelId="{B1741338-89DE-4D43-A4FD-3CBE2CBEA360}" type="presParOf" srcId="{494EE828-BFBE-41D3-BC0E-49D3EB9DBDE5}" destId="{021A6455-302D-4C24-81A7-F3C755A258C7}" srcOrd="1" destOrd="0" presId="urn:microsoft.com/office/officeart/2005/8/layout/cycle3"/>
    <dgm:cxn modelId="{B97A3A6C-2AD3-4492-9203-AC77FBD38314}" type="presParOf" srcId="{494EE828-BFBE-41D3-BC0E-49D3EB9DBDE5}" destId="{214C54CC-9DCA-4624-9986-A5977DA99057}" srcOrd="2" destOrd="0" presId="urn:microsoft.com/office/officeart/2005/8/layout/cycle3"/>
    <dgm:cxn modelId="{E739B010-CF8E-4B1E-8D18-C3CDCF51E591}" type="presParOf" srcId="{494EE828-BFBE-41D3-BC0E-49D3EB9DBDE5}" destId="{00678DFE-774F-4A16-841E-4F2B91C561A0}" srcOrd="3" destOrd="0" presId="urn:microsoft.com/office/officeart/2005/8/layout/cycle3"/>
    <dgm:cxn modelId="{660F02E5-1CF0-4EBB-8399-752602611600}" type="presParOf" srcId="{494EE828-BFBE-41D3-BC0E-49D3EB9DBDE5}" destId="{5BC819C0-9AB7-430C-8836-767E011CC379}" srcOrd="4" destOrd="0" presId="urn:microsoft.com/office/officeart/2005/8/layout/cycle3"/>
    <dgm:cxn modelId="{13EBDFC2-3FAA-4360-AC88-B382512C2283}" type="presParOf" srcId="{494EE828-BFBE-41D3-BC0E-49D3EB9DBDE5}" destId="{21F0DCF7-3F39-40F2-88D8-ADC0A8ABE4D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B4EEE-22B4-4A10-B582-B974FC438560}">
      <dsp:nvSpPr>
        <dsp:cNvPr id="0" name=""/>
        <dsp:cNvSpPr/>
      </dsp:nvSpPr>
      <dsp:spPr>
        <a:xfrm>
          <a:off x="4075779" y="0"/>
          <a:ext cx="4040441" cy="1867441"/>
        </a:xfrm>
        <a:prstGeom prst="trapezoid">
          <a:avLst>
            <a:gd name="adj" fmla="val 108181"/>
          </a:avLst>
        </a:prstGeom>
        <a:solidFill>
          <a:srgbClr val="FF33CC"/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 smtClean="0"/>
            <a:t>Staff</a:t>
          </a:r>
          <a:endParaRPr lang="en-US" sz="6600" kern="1200" dirty="0"/>
        </a:p>
      </dsp:txBody>
      <dsp:txXfrm>
        <a:off x="4075779" y="0"/>
        <a:ext cx="4040441" cy="1867441"/>
      </dsp:txXfrm>
    </dsp:sp>
    <dsp:sp modelId="{DD192BD4-2384-4AD4-AD7B-ECCB5C29799A}">
      <dsp:nvSpPr>
        <dsp:cNvPr id="0" name=""/>
        <dsp:cNvSpPr/>
      </dsp:nvSpPr>
      <dsp:spPr>
        <a:xfrm>
          <a:off x="2037889" y="1867441"/>
          <a:ext cx="8116220" cy="1883774"/>
        </a:xfrm>
        <a:prstGeom prst="trapezoid">
          <a:avLst>
            <a:gd name="adj" fmla="val 108181"/>
          </a:avLst>
        </a:prstGeom>
        <a:solidFill>
          <a:srgbClr val="FF3399"/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Student Reps</a:t>
          </a:r>
          <a:endParaRPr lang="en-US" sz="6300" kern="1200" dirty="0"/>
        </a:p>
      </dsp:txBody>
      <dsp:txXfrm>
        <a:off x="3458228" y="1867441"/>
        <a:ext cx="5275543" cy="1883774"/>
      </dsp:txXfrm>
    </dsp:sp>
    <dsp:sp modelId="{01D56C0F-E8A1-4E1E-9EA9-F074794F75E5}">
      <dsp:nvSpPr>
        <dsp:cNvPr id="0" name=""/>
        <dsp:cNvSpPr/>
      </dsp:nvSpPr>
      <dsp:spPr>
        <a:xfrm>
          <a:off x="0" y="3751215"/>
          <a:ext cx="12192000" cy="1883774"/>
        </a:xfrm>
        <a:prstGeom prst="trapezoid">
          <a:avLst>
            <a:gd name="adj" fmla="val 108181"/>
          </a:avLst>
        </a:prstGeom>
        <a:solidFill>
          <a:srgbClr val="FF0066"/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Students in class</a:t>
          </a:r>
          <a:endParaRPr lang="en-US" sz="6300" kern="1200" dirty="0"/>
        </a:p>
      </dsp:txBody>
      <dsp:txXfrm>
        <a:off x="2133599" y="3751215"/>
        <a:ext cx="7924800" cy="1883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A6455-302D-4C24-81A7-F3C755A258C7}">
      <dsp:nvSpPr>
        <dsp:cNvPr id="0" name=""/>
        <dsp:cNvSpPr/>
      </dsp:nvSpPr>
      <dsp:spPr>
        <a:xfrm>
          <a:off x="3312032" y="-41836"/>
          <a:ext cx="5567934" cy="5567934"/>
        </a:xfrm>
        <a:prstGeom prst="circularArrow">
          <a:avLst>
            <a:gd name="adj1" fmla="val 5544"/>
            <a:gd name="adj2" fmla="val 330680"/>
            <a:gd name="adj3" fmla="val 13719913"/>
            <a:gd name="adj4" fmla="val 1742014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34C1A-9AE3-4B8F-81F4-67D0D6131CBF}">
      <dsp:nvSpPr>
        <dsp:cNvPr id="0" name=""/>
        <dsp:cNvSpPr/>
      </dsp:nvSpPr>
      <dsp:spPr>
        <a:xfrm>
          <a:off x="4761011" y="-2753"/>
          <a:ext cx="2669976" cy="1334988"/>
        </a:xfrm>
        <a:prstGeom prst="roundRect">
          <a:avLst/>
        </a:prstGeom>
        <a:solidFill>
          <a:srgbClr val="00B0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STUDENTS</a:t>
          </a:r>
          <a:endParaRPr lang="en-US" sz="1800" b="1" kern="1200" dirty="0">
            <a:solidFill>
              <a:srgbClr val="FFFFFF"/>
            </a:solidFill>
          </a:endParaRPr>
        </a:p>
      </dsp:txBody>
      <dsp:txXfrm>
        <a:off x="4826180" y="62416"/>
        <a:ext cx="2539638" cy="1204650"/>
      </dsp:txXfrm>
    </dsp:sp>
    <dsp:sp modelId="{214C54CC-9DCA-4624-9986-A5977DA99057}">
      <dsp:nvSpPr>
        <dsp:cNvPr id="0" name=""/>
        <dsp:cNvSpPr/>
      </dsp:nvSpPr>
      <dsp:spPr>
        <a:xfrm>
          <a:off x="7019186" y="1637906"/>
          <a:ext cx="2669976" cy="1334988"/>
        </a:xfrm>
        <a:prstGeom prst="roundRect">
          <a:avLst/>
        </a:prstGeom>
        <a:solidFill>
          <a:srgbClr val="00B0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FF"/>
              </a:solidFill>
            </a:rPr>
            <a:t>STUDENT REPS</a:t>
          </a:r>
          <a:endParaRPr lang="en-US" sz="1800" b="1" kern="1200" dirty="0">
            <a:solidFill>
              <a:srgbClr val="FFFFFF"/>
            </a:solidFill>
          </a:endParaRPr>
        </a:p>
      </dsp:txBody>
      <dsp:txXfrm>
        <a:off x="7084355" y="1703075"/>
        <a:ext cx="2539638" cy="1204650"/>
      </dsp:txXfrm>
    </dsp:sp>
    <dsp:sp modelId="{00678DFE-774F-4A16-841E-4F2B91C561A0}">
      <dsp:nvSpPr>
        <dsp:cNvPr id="0" name=""/>
        <dsp:cNvSpPr/>
      </dsp:nvSpPr>
      <dsp:spPr>
        <a:xfrm>
          <a:off x="6156640" y="4281710"/>
          <a:ext cx="2669976" cy="1356668"/>
        </a:xfrm>
        <a:prstGeom prst="roundRect">
          <a:avLst/>
        </a:prstGeom>
        <a:solidFill>
          <a:srgbClr val="00B0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 smtClean="0">
            <a:solidFill>
              <a:srgbClr val="FFFFF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rgbClr val="FFFFFF"/>
              </a:solidFill>
            </a:rPr>
            <a:t>HISA DEPUTE/LOCAL OFFICERS</a:t>
          </a:r>
          <a:endParaRPr lang="en-US" sz="1800" b="1" kern="1200" dirty="0" smtClean="0">
            <a:solidFill>
              <a:srgbClr val="FFFFF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222867" y="4347937"/>
        <a:ext cx="2537522" cy="1224214"/>
      </dsp:txXfrm>
    </dsp:sp>
    <dsp:sp modelId="{5BC819C0-9AB7-430C-8836-767E011CC379}">
      <dsp:nvSpPr>
        <dsp:cNvPr id="0" name=""/>
        <dsp:cNvSpPr/>
      </dsp:nvSpPr>
      <dsp:spPr>
        <a:xfrm>
          <a:off x="3365382" y="4292550"/>
          <a:ext cx="2669976" cy="1334988"/>
        </a:xfrm>
        <a:prstGeom prst="roundRect">
          <a:avLst/>
        </a:prstGeom>
        <a:solidFill>
          <a:srgbClr val="00B0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rgbClr val="FFFFF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HISA EXECUTIVE COMMITTEE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430551" y="4357719"/>
        <a:ext cx="2539638" cy="1204650"/>
      </dsp:txXfrm>
    </dsp:sp>
    <dsp:sp modelId="{21F0DCF7-3F39-40F2-88D8-ADC0A8ABE4D6}">
      <dsp:nvSpPr>
        <dsp:cNvPr id="0" name=""/>
        <dsp:cNvSpPr/>
      </dsp:nvSpPr>
      <dsp:spPr>
        <a:xfrm>
          <a:off x="2502836" y="1637906"/>
          <a:ext cx="2669976" cy="1334988"/>
        </a:xfrm>
        <a:prstGeom prst="roundRect">
          <a:avLst/>
        </a:prstGeom>
        <a:solidFill>
          <a:srgbClr val="00B0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FF"/>
              </a:solidFill>
            </a:rPr>
            <a:t>NATIONAL UNION OF STUDENTS (NUS)</a:t>
          </a:r>
          <a:endParaRPr lang="en-US" sz="1800" b="1" kern="1200" dirty="0">
            <a:solidFill>
              <a:srgbClr val="FFFFFF"/>
            </a:solidFill>
          </a:endParaRPr>
        </a:p>
      </dsp:txBody>
      <dsp:txXfrm>
        <a:off x="2568005" y="1703075"/>
        <a:ext cx="2539638" cy="120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27C60-2D28-4EC2-A9D2-6524239B1839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82F7-B5CB-4CA0-B55F-B3C22A58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4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B68F9-1694-41BA-80FC-488585BD5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B68F9-1694-41BA-80FC-488585BD5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B68F9-1694-41BA-80FC-488585BD5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1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B68F9-1694-41BA-80FC-488585BD5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2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9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0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6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4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4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1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7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6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8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4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0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3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4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6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08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6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5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4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1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0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75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8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5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8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84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14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6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5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0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3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3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21E7-471E-499B-92DB-B236707EE0D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234E-7601-4D26-A38D-5B8B93AA1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9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83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1" y="203655"/>
            <a:ext cx="7568404" cy="504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5765894"/>
            <a:ext cx="5811982" cy="1085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76435"/>
            <a:ext cx="3831771" cy="46166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SORCHA KIRKER – HISA VPHE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600162"/>
            <a:ext cx="3497942" cy="461665"/>
          </a:xfrm>
          <a:prstGeom prst="rect">
            <a:avLst/>
          </a:prstGeom>
          <a:solidFill>
            <a:srgbClr val="FF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ENGAGING STUDENT REPS</a:t>
            </a:r>
          </a:p>
        </p:txBody>
      </p:sp>
    </p:spTree>
    <p:extLst>
      <p:ext uri="{BB962C8B-B14F-4D97-AF65-F5344CB8AC3E}">
        <p14:creationId xmlns:p14="http://schemas.microsoft.com/office/powerpoint/2010/main" val="23277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76651" y="3017521"/>
            <a:ext cx="2704012" cy="1685108"/>
          </a:xfrm>
          <a:prstGeom prst="ellipse">
            <a:avLst/>
          </a:prstGeom>
          <a:solidFill>
            <a:srgbClr val="5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 Reps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348" y="1637756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Assessment feedback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7163" y="2778306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Teaching methods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7164" y="4130312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Resources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0663" y="5377001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curriculum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1530" y="1645920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Specific issues with a lecturer or teacher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711" y="2778306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 events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9712" y="4130312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Improvements to the campus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1529" y="5408024"/>
            <a:ext cx="2865121" cy="66620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Extra support for students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70617" y="1970859"/>
            <a:ext cx="744583" cy="1321289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62503" y="3111411"/>
            <a:ext cx="1240971" cy="361475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58446" y="4142970"/>
            <a:ext cx="1045028" cy="320445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06690" y="4463415"/>
            <a:ext cx="708658" cy="1246689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50673" y="4622822"/>
            <a:ext cx="687979" cy="1087282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84172" y="4030096"/>
            <a:ext cx="1135381" cy="433319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984171" y="3111409"/>
            <a:ext cx="1234440" cy="305754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913810" y="1928406"/>
            <a:ext cx="894806" cy="1297610"/>
          </a:xfrm>
          <a:prstGeom prst="straightConnector1">
            <a:avLst/>
          </a:prstGeom>
          <a:ln>
            <a:solidFill>
              <a:srgbClr val="5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" y="265471"/>
            <a:ext cx="1002937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white"/>
                </a:solidFill>
                <a:latin typeface="Calibri" panose="020F0502020204030204"/>
              </a:rPr>
              <a:t>WHAT KIND OF ISSUES CAN STUDENT REPS FEEDBACK ON?</a:t>
            </a:r>
            <a:endParaRPr lang="en-GB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3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274260"/>
            <a:ext cx="11887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66"/>
                </a:solidFill>
              </a:rPr>
              <a:t>Reps meet regularly throughout the year as a group to discuss issues with college staff and the Students’ Association (HISA)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</a:rPr>
              <a:t>HISA Deputes and Local Officers normally attend the rep meetings to gather student feedback, and to update the reps on what the Students’ Association are working on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</a:rPr>
              <a:t>The officers will also promote activities, events and opportunities to the Student Reps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61851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HISA AND STUDENT REPRESENTATIVES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64273"/>
              </p:ext>
            </p:extLst>
          </p:nvPr>
        </p:nvGraphicFramePr>
        <p:xfrm>
          <a:off x="0" y="1222374"/>
          <a:ext cx="54864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761524"/>
            <a:ext cx="46460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13 campuses across the region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18 Depute Presidents and Local </a:t>
            </a:r>
            <a:r>
              <a:rPr lang="en-GB" sz="2100" dirty="0">
                <a:solidFill>
                  <a:prstClr val="white"/>
                </a:solidFill>
                <a:latin typeface="Calibri" panose="020F0502020204030204" pitchFamily="34" charset="0"/>
              </a:rPr>
              <a:t>O</a:t>
            </a:r>
            <a:r>
              <a:rPr kumimoji="0" lang="en-GB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fficers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communicating from </a:t>
            </a:r>
            <a:r>
              <a:rPr lang="en-GB" sz="2100" noProof="0" dirty="0">
                <a:solidFill>
                  <a:prstClr val="white"/>
                </a:solidFill>
                <a:latin typeface="Calibri" panose="020F0502020204030204" pitchFamily="34" charset="0"/>
              </a:rPr>
              <a:t>S</a:t>
            </a:r>
            <a:r>
              <a:rPr lang="en-GB" sz="21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tudent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GB" sz="2100" dirty="0">
                <a:solidFill>
                  <a:prstClr val="white"/>
                </a:solidFill>
                <a:latin typeface="Calibri" panose="020F0502020204030204" pitchFamily="34" charset="0"/>
              </a:rPr>
              <a:t>R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eps and students, to the Executive Committee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Regional Council - The coming together of the executive, and student representatives from every campus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265471"/>
            <a:ext cx="3244646" cy="58477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HISA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25263" r="3390" b="42659"/>
          <a:stretch/>
        </p:blipFill>
        <p:spPr>
          <a:xfrm>
            <a:off x="4554582" y="2325187"/>
            <a:ext cx="7545978" cy="16081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7920" y="2599508"/>
            <a:ext cx="1841863" cy="155448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8580"/>
              </p:ext>
            </p:extLst>
          </p:nvPr>
        </p:nvGraphicFramePr>
        <p:xfrm>
          <a:off x="0" y="1037038"/>
          <a:ext cx="121920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0491" y="1522054"/>
            <a:ext cx="3095897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6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report issues to </a:t>
            </a:r>
            <a:r>
              <a:rPr lang="en-GB" sz="1760" dirty="0" smtClean="0">
                <a:solidFill>
                  <a:srgbClr val="5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kumimoji="0" lang="en-GB" sz="176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reps, to raise with staff or HISA</a:t>
            </a:r>
            <a:endParaRPr kumimoji="0" lang="en-US" sz="176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7246" y="4297680"/>
            <a:ext cx="2939142" cy="184665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reps </a:t>
            </a:r>
            <a:r>
              <a:rPr lang="en-GB" sz="1900" dirty="0" smtClean="0">
                <a:solidFill>
                  <a:srgbClr val="5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feed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 to their local HISA Depute President who provide support locally, or will raise it with the HISA Executive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6" y="4364339"/>
            <a:ext cx="3037116" cy="12618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reps can also sit other committees, as well as attend events (E.g.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Regional Council)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6" y="1316682"/>
            <a:ext cx="2299063" cy="2139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HISA can raise issues at a national level through NUS. Student reps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attend NUS conferences and events with HISA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4941" y="2470844"/>
            <a:ext cx="1741046" cy="24314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cycle then works in reverse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organisations feed back until it reaches the students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265471"/>
            <a:ext cx="296091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WE WORK</a:t>
            </a:r>
          </a:p>
        </p:txBody>
      </p:sp>
      <p:sp>
        <p:nvSpPr>
          <p:cNvPr id="11" name="Oval 10"/>
          <p:cNvSpPr/>
          <p:nvPr/>
        </p:nvSpPr>
        <p:spPr>
          <a:xfrm>
            <a:off x="6941313" y="2782389"/>
            <a:ext cx="2826860" cy="109680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45660"/>
            <a:ext cx="118871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Necessary as every AP has a different Student Rep System due to the unique nature of the partners: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endParaRPr lang="en-GB" sz="140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Terminology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Meeting structure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Number of reps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Level of engagement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Size of system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Staff value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34274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REP MAPPING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(2016)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954220"/>
            <a:ext cx="11887199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Attendance patterns similar – high at the beginning, low at the end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Systems vary in size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Variation in election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NAFC had no system (it does now)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HTC + SAMS = HE only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Variation in meetings reps are invited 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100" dirty="0" smtClean="0">
                <a:solidFill>
                  <a:srgbClr val="5399FF"/>
                </a:solidFill>
                <a:latin typeface="Calibri" panose="020F0502020204030204"/>
              </a:rPr>
              <a:t>Variation in amount of rep meetings and the structure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Variation in training provided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100" dirty="0" smtClean="0">
                <a:solidFill>
                  <a:srgbClr val="5399FF"/>
                </a:solidFill>
                <a:latin typeface="Calibri" panose="020F0502020204030204"/>
              </a:rPr>
              <a:t>APs definition of ‘class’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Inconsistency in officer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tabLst/>
              <a:defRPr/>
            </a:pPr>
            <a:r>
              <a:rPr lang="en-GB" sz="3100" dirty="0">
                <a:solidFill>
                  <a:srgbClr val="5399FF"/>
                </a:solidFill>
                <a:latin typeface="Calibri" panose="020F0502020204030204"/>
              </a:rPr>
              <a:t> </a:t>
            </a:r>
            <a:r>
              <a:rPr lang="en-GB" sz="3100" dirty="0" smtClean="0">
                <a:solidFill>
                  <a:srgbClr val="5399FF"/>
                </a:solidFill>
                <a:latin typeface="Calibri" panose="020F0502020204030204"/>
              </a:rPr>
              <a:t>    </a:t>
            </a: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</a:rPr>
              <a:t>involvement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34274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REP MAPPING PROJECT (2016)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5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15180"/>
            <a:ext cx="1188719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Council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100" dirty="0" smtClean="0">
                <a:solidFill>
                  <a:srgbClr val="5399FF"/>
                </a:solidFill>
                <a:latin typeface="Calibri" panose="020F0502020204030204"/>
              </a:rPr>
              <a:t>Every Academic Partner is assigned 4 spaces for Student Reps to attend this event with their Local HISA Officer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rgbClr val="5399FF"/>
              </a:solidFill>
              <a:latin typeface="Calibri" panose="020F0502020204030204"/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solidFill>
                  <a:srgbClr val="FF0066"/>
                </a:solidFill>
              </a:rPr>
              <a:t>National Events</a:t>
            </a:r>
            <a:endParaRPr lang="en-GB" sz="3200" b="1" dirty="0">
              <a:solidFill>
                <a:srgbClr val="FF0066"/>
              </a:solidFill>
            </a:endParaRP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100" dirty="0" smtClean="0">
                <a:solidFill>
                  <a:srgbClr val="5399FF"/>
                </a:solidFill>
              </a:rPr>
              <a:t>Attendance at NUS Scotland Events (E.g. NUS Scotland Conference)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100" dirty="0" smtClean="0">
                <a:solidFill>
                  <a:srgbClr val="5399FF"/>
                </a:solidFill>
              </a:rPr>
              <a:t>Attendance at sparqs events </a:t>
            </a:r>
          </a:p>
          <a:p>
            <a:pPr lvl="1">
              <a:buClr>
                <a:srgbClr val="FF0066"/>
              </a:buClr>
            </a:pPr>
            <a:endParaRPr lang="en-GB" sz="1400" dirty="0" smtClean="0">
              <a:solidFill>
                <a:srgbClr val="5399FF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FF0066"/>
                </a:solidFill>
              </a:rPr>
              <a:t>National </a:t>
            </a:r>
            <a:r>
              <a:rPr lang="en-GB" sz="3200" b="1" dirty="0" smtClean="0">
                <a:solidFill>
                  <a:srgbClr val="FF0066"/>
                </a:solidFill>
              </a:rPr>
              <a:t>Recognition</a:t>
            </a:r>
            <a:endParaRPr lang="en-GB" sz="3200" b="1" dirty="0">
              <a:solidFill>
                <a:srgbClr val="FF0066"/>
              </a:solidFill>
            </a:endParaRP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100" dirty="0" smtClean="0">
                <a:solidFill>
                  <a:srgbClr val="5399FF"/>
                </a:solidFill>
              </a:rPr>
              <a:t>Student Rep from LCC won College Student Rep of the year in the sparqs awards 2017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100" dirty="0" smtClean="0">
                <a:solidFill>
                  <a:srgbClr val="5399FF"/>
                </a:solidFill>
              </a:rPr>
              <a:t>Student Rep from Orkney </a:t>
            </a:r>
          </a:p>
          <a:p>
            <a:pPr lvl="1">
              <a:buClr>
                <a:srgbClr val="FF0066"/>
              </a:buClr>
            </a:pPr>
            <a:r>
              <a:rPr lang="en-GB" sz="3100" dirty="0">
                <a:solidFill>
                  <a:srgbClr val="5399FF"/>
                </a:solidFill>
              </a:rPr>
              <a:t> </a:t>
            </a:r>
            <a:r>
              <a:rPr lang="en-GB" sz="3100" dirty="0" smtClean="0">
                <a:solidFill>
                  <a:srgbClr val="5399FF"/>
                </a:solidFill>
              </a:rPr>
              <a:t>    nominated at the same event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en-GB" sz="3200" dirty="0" smtClean="0">
              <a:solidFill>
                <a:srgbClr val="5399FF"/>
              </a:solidFill>
              <a:latin typeface="Calibri" panose="020F0502020204030204"/>
            </a:endParaRPr>
          </a:p>
          <a:p>
            <a:pPr lvl="1">
              <a:buClr>
                <a:srgbClr val="FF0066"/>
              </a:buClr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93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REP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INVOLVEMENT WITH HISA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5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15180"/>
            <a:ext cx="118871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Reps on NUS Scotland Committees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Student</a:t>
            </a:r>
            <a:r>
              <a:rPr kumimoji="0" lang="en-GB" sz="31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Reps elected to separate NUS Scotland Committees:</a:t>
            </a:r>
          </a:p>
          <a:p>
            <a:pPr lvl="2">
              <a:buClr>
                <a:srgbClr val="FF0066"/>
              </a:buClr>
            </a:pPr>
            <a:r>
              <a:rPr lang="en-GB" sz="3100" baseline="0" dirty="0" smtClean="0">
                <a:solidFill>
                  <a:srgbClr val="FF0066"/>
                </a:solidFill>
                <a:latin typeface="Calibri" panose="020F0502020204030204"/>
              </a:rPr>
              <a:t>-</a:t>
            </a:r>
            <a:r>
              <a:rPr lang="en-GB" sz="3100" baseline="0" dirty="0" smtClean="0">
                <a:solidFill>
                  <a:srgbClr val="5399FF"/>
                </a:solidFill>
                <a:latin typeface="Calibri" panose="020F0502020204030204"/>
              </a:rPr>
              <a:t> NUS Scotland Women’s Committee</a:t>
            </a:r>
          </a:p>
          <a:p>
            <a:pPr lvl="2">
              <a:buClr>
                <a:srgbClr val="FF0066"/>
              </a:buClr>
            </a:pPr>
            <a:r>
              <a:rPr kumimoji="0" lang="en-GB" sz="31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31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NUS Scotland Disabled Students’ Committee</a:t>
            </a:r>
          </a:p>
          <a:p>
            <a:pPr lvl="2">
              <a:buClr>
                <a:srgbClr val="FF0066"/>
              </a:buClr>
            </a:pPr>
            <a:r>
              <a:rPr lang="en-GB" sz="3100" baseline="0" dirty="0" smtClean="0">
                <a:solidFill>
                  <a:srgbClr val="FF0066"/>
                </a:solidFill>
                <a:latin typeface="Calibri" panose="020F0502020204030204"/>
              </a:rPr>
              <a:t>-</a:t>
            </a:r>
            <a:r>
              <a:rPr lang="en-GB" sz="3100" baseline="0" dirty="0" smtClean="0">
                <a:solidFill>
                  <a:srgbClr val="5399FF"/>
                </a:solidFill>
                <a:latin typeface="Calibri" panose="020F0502020204030204"/>
              </a:rPr>
              <a:t> NUS Scotland LGBT+</a:t>
            </a:r>
            <a:r>
              <a:rPr lang="en-GB" sz="3100" dirty="0" smtClean="0">
                <a:solidFill>
                  <a:srgbClr val="5399FF"/>
                </a:solidFill>
                <a:latin typeface="Calibri" panose="020F0502020204030204"/>
              </a:rPr>
              <a:t> Committee</a:t>
            </a:r>
            <a:endParaRPr kumimoji="0" lang="en-GB" sz="3100" b="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93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REP INVOLVEMENT WITH HISA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1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76140"/>
            <a:ext cx="11887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Partnership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Agreement 2018-19 – ‘Class Reps’ theme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noProof="0" dirty="0" smtClean="0">
                <a:solidFill>
                  <a:srgbClr val="FF0066"/>
                </a:solidFill>
                <a:latin typeface="Calibri" panose="020F0502020204030204"/>
              </a:rPr>
              <a:t>Enhancement Themes Project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Distance Learners and Networked Students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aseline="0" noProof="0" dirty="0" smtClean="0">
                <a:solidFill>
                  <a:srgbClr val="FF0066"/>
                </a:solidFill>
                <a:latin typeface="Calibri" panose="020F0502020204030204"/>
              </a:rPr>
              <a:t>Re-map</a:t>
            </a:r>
            <a:r>
              <a:rPr lang="en-GB" sz="3200" noProof="0" dirty="0" smtClean="0">
                <a:solidFill>
                  <a:srgbClr val="FF0066"/>
                </a:solidFill>
                <a:latin typeface="Calibri" panose="020F0502020204030204"/>
              </a:rPr>
              <a:t> Student Rep systems across UHI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Trainer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2556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ARE GOING TO WORK 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48535"/>
            <a:ext cx="118871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engagement with the Student Rep system at your Academic Partner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aseline="0" dirty="0" smtClean="0">
                <a:solidFill>
                  <a:srgbClr val="FF0066"/>
                </a:solidFill>
                <a:latin typeface="Calibri" panose="020F0502020204030204"/>
              </a:rPr>
              <a:t>Support</a:t>
            </a: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 students in their role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them time at the beginning/end of class to feedback to their fellow students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baseline="0" dirty="0" smtClean="0">
                <a:solidFill>
                  <a:srgbClr val="5399FF"/>
                </a:solidFill>
                <a:latin typeface="Calibri" panose="020F0502020204030204"/>
              </a:rPr>
              <a:t>Ask</a:t>
            </a: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 them if there were any points raised at the </a:t>
            </a:r>
            <a:r>
              <a:rPr lang="en-GB" sz="3200" dirty="0">
                <a:solidFill>
                  <a:srgbClr val="5399FF"/>
                </a:solidFill>
                <a:latin typeface="Calibri" panose="020F0502020204030204"/>
              </a:rPr>
              <a:t>m</a:t>
            </a: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eeting that you should be aware of</a:t>
            </a:r>
          </a:p>
          <a:p>
            <a:pPr marL="9144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recruit reps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start of the year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Make students aware of who </a:t>
            </a:r>
          </a:p>
          <a:p>
            <a:pPr>
              <a:buClr>
                <a:srgbClr val="00B0F0"/>
              </a:buClr>
            </a:pPr>
            <a:r>
              <a:rPr lang="en-GB" sz="32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    their Student Rep is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934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STAFF ENGAGE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WITH STUDENT REPS?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91380"/>
            <a:ext cx="118871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</a:rPr>
              <a:t>Also known as course, or class representatives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FF0066"/>
              </a:solidFill>
            </a:endParaRP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</a:rPr>
              <a:t>They exist to represent a defined group of students (E.g. a year group, or a class), to the college staff and HISA</a:t>
            </a:r>
          </a:p>
          <a:p>
            <a:pPr>
              <a:buClr>
                <a:srgbClr val="00B0F0"/>
              </a:buClr>
            </a:pPr>
            <a:endParaRPr lang="en-GB" sz="1600" dirty="0" smtClean="0">
              <a:solidFill>
                <a:srgbClr val="FF0066"/>
              </a:solidFill>
            </a:endParaRP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66"/>
                </a:solidFill>
              </a:rPr>
              <a:t>They are an essential communication link to the students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66"/>
              </a:solidFill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475488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WHAT ARE STUDENT REPS?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48535"/>
            <a:ext cx="11887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Student Reps are invited to the appropriate meetings (E.g. Course Committee Meetings)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noProof="0" dirty="0" smtClean="0">
                <a:solidFill>
                  <a:srgbClr val="5399FF"/>
                </a:solidFill>
                <a:latin typeface="Calibri" panose="020F0502020204030204"/>
              </a:rPr>
              <a:t>Support them in their attendance (go through the meeting papers, ask if there is anything they don’t understand, ensure they are clear on their role at the meeting etc.)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that Student Reps are involved in any feedback processes to do with your class</a:t>
            </a:r>
          </a:p>
          <a:p>
            <a:pPr marL="914400" lvl="1" indent="-45720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Seek their advice/help if you wish to gather any student feedback</a:t>
            </a:r>
            <a:endParaRPr lang="en-GB" sz="3200" dirty="0">
              <a:solidFill>
                <a:srgbClr val="5399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934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STAFF ENGAGE MORE WITH STUDENT REPS?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48535"/>
            <a:ext cx="1188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Student Reps to update the students on any work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r>
              <a:rPr lang="en-GB" sz="32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done based on student feedback (closing the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r>
              <a:rPr lang="en-GB" sz="32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srgbClr val="FF0066"/>
                </a:solidFill>
                <a:latin typeface="Calibri" panose="020F0502020204030204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loop)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crucial that students are made aware of any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tabLst/>
              <a:defRPr/>
            </a:pPr>
            <a:r>
              <a:rPr lang="en-GB" sz="3200" dirty="0">
                <a:solidFill>
                  <a:srgbClr val="5399FF"/>
                </a:solidFill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you make, so that they know their feedback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tabLst/>
              <a:defRPr/>
            </a:pPr>
            <a:r>
              <a:rPr lang="en-GB" sz="3200" dirty="0">
                <a:solidFill>
                  <a:srgbClr val="5399FF"/>
                </a:solidFill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srgbClr val="5399FF"/>
                </a:solidFill>
                <a:latin typeface="Calibri" panose="020F0502020204030204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been taken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Communicate! Communicate! Communicate!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934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STAFF ENGAGE MORE WITH STUDENT REPS?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1257399"/>
            <a:ext cx="2090738" cy="42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891" y="969939"/>
            <a:ext cx="10884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lang="en-GB" sz="9600" dirty="0" smtClean="0">
                <a:solidFill>
                  <a:srgbClr val="5399FF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5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65254"/>
            <a:ext cx="118871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66"/>
                </a:solidFill>
              </a:rPr>
              <a:t>They </a:t>
            </a:r>
            <a:r>
              <a:rPr lang="en-GB" sz="3200" b="1" dirty="0">
                <a:solidFill>
                  <a:srgbClr val="FF0066"/>
                </a:solidFill>
              </a:rPr>
              <a:t>are the student voice </a:t>
            </a:r>
            <a:endParaRPr lang="en-GB" sz="3200" b="1" dirty="0" smtClean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66"/>
              </a:solidFill>
            </a:endParaRP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They </a:t>
            </a:r>
            <a:r>
              <a:rPr lang="en-GB" sz="3200" dirty="0">
                <a:solidFill>
                  <a:srgbClr val="5399FF"/>
                </a:solidFill>
              </a:rPr>
              <a:t>represent the </a:t>
            </a:r>
            <a:r>
              <a:rPr lang="en-GB" sz="3200" dirty="0" smtClean="0">
                <a:solidFill>
                  <a:srgbClr val="5399FF"/>
                </a:solidFill>
              </a:rPr>
              <a:t>students to college staff and HISA </a:t>
            </a:r>
          </a:p>
          <a:p>
            <a:pPr lvl="1">
              <a:buClr>
                <a:srgbClr val="F20079"/>
              </a:buClr>
            </a:pPr>
            <a:r>
              <a:rPr lang="en-GB" sz="3200" dirty="0" smtClean="0">
                <a:solidFill>
                  <a:srgbClr val="5399FF"/>
                </a:solidFill>
              </a:rPr>
              <a:t>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rgbClr val="5399FF"/>
              </a:solidFill>
            </a:endParaRP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They feed </a:t>
            </a:r>
            <a:r>
              <a:rPr lang="en-GB" sz="3200" dirty="0">
                <a:solidFill>
                  <a:srgbClr val="5399FF"/>
                </a:solidFill>
              </a:rPr>
              <a:t>back to staff on what students have to say about their experience, and on issues that students may be facing on their course. </a:t>
            </a:r>
            <a:endParaRPr lang="en-GB" sz="3200" dirty="0" smtClean="0">
              <a:solidFill>
                <a:srgbClr val="5399FF"/>
              </a:solidFill>
            </a:endParaRPr>
          </a:p>
          <a:p>
            <a:pPr marL="9144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66"/>
              </a:solidFill>
            </a:endParaRPr>
          </a:p>
          <a:p>
            <a:pPr lvl="0">
              <a:buClr>
                <a:srgbClr val="00B0F0"/>
              </a:buClr>
            </a:pPr>
            <a:endParaRPr lang="en-GB" sz="32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519901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STUDENT REPS DO?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65254"/>
            <a:ext cx="11887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provide both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and positive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important not only to provide constructive criticism, but to let staff know what they are doing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</a:p>
          <a:p>
            <a:pPr lvl="1">
              <a:buClr>
                <a:srgbClr val="F20079"/>
              </a:buClr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to improve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the learning experience, but it can also be improvements to students experience in general, e.g. social opportunities for students, facilities at the campus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</a:rPr>
              <a:t>They feedback to the students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r>
              <a:rPr lang="en-GB" sz="3200" b="1" noProof="0" dirty="0" smtClean="0">
                <a:solidFill>
                  <a:srgbClr val="FF0066"/>
                </a:solidFill>
                <a:latin typeface="Calibri" panose="020F0502020204030204"/>
              </a:rPr>
              <a:t>    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</a:rPr>
              <a:t>on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</a:rPr>
              <a:t>any actions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</a:rPr>
              <a:t>taken</a:t>
            </a:r>
            <a:r>
              <a:rPr lang="en-GB" sz="32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519901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STUDENT REPS DO?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5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97" y="1065254"/>
            <a:ext cx="11887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66"/>
                </a:solidFill>
              </a:rPr>
              <a:t>Attend Course </a:t>
            </a:r>
            <a:r>
              <a:rPr lang="en-GB" sz="3200" b="1" dirty="0">
                <a:solidFill>
                  <a:srgbClr val="FF0066"/>
                </a:solidFill>
              </a:rPr>
              <a:t>Committee Meetings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Student reps attend meetings </a:t>
            </a:r>
            <a:r>
              <a:rPr lang="en-GB" sz="3200" dirty="0">
                <a:solidFill>
                  <a:srgbClr val="5399FF"/>
                </a:solidFill>
              </a:rPr>
              <a:t>with module leaders on course progression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66"/>
                </a:solidFill>
              </a:rPr>
              <a:t>Sit on College Committees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e.g</a:t>
            </a:r>
            <a:r>
              <a:rPr lang="en-GB" sz="3200" dirty="0">
                <a:solidFill>
                  <a:srgbClr val="5399FF"/>
                </a:solidFill>
              </a:rPr>
              <a:t>. College management committee, Student Engagement Group, Learning and Teaching Committee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66"/>
                </a:solidFill>
              </a:rPr>
              <a:t>Involvement in External </a:t>
            </a:r>
            <a:r>
              <a:rPr lang="en-GB" sz="3200" b="1" dirty="0">
                <a:solidFill>
                  <a:srgbClr val="FF0066"/>
                </a:solidFill>
              </a:rPr>
              <a:t>Reviews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Where </a:t>
            </a:r>
            <a:r>
              <a:rPr lang="en-GB" sz="3200" dirty="0">
                <a:solidFill>
                  <a:srgbClr val="5399FF"/>
                </a:solidFill>
              </a:rPr>
              <a:t>the institution is being </a:t>
            </a:r>
            <a:endParaRPr lang="en-GB" sz="3200" dirty="0" smtClean="0">
              <a:solidFill>
                <a:srgbClr val="5399FF"/>
              </a:solidFill>
            </a:endParaRPr>
          </a:p>
          <a:p>
            <a:pPr lvl="0">
              <a:buClr>
                <a:srgbClr val="F20079"/>
              </a:buClr>
            </a:pPr>
            <a:r>
              <a:rPr lang="en-GB" sz="3200" dirty="0">
                <a:solidFill>
                  <a:srgbClr val="5399FF"/>
                </a:solidFill>
              </a:rPr>
              <a:t> </a:t>
            </a:r>
            <a:r>
              <a:rPr lang="en-GB" sz="3200" dirty="0" smtClean="0">
                <a:solidFill>
                  <a:srgbClr val="5399FF"/>
                </a:solidFill>
              </a:rPr>
              <a:t>         reviewed </a:t>
            </a:r>
            <a:r>
              <a:rPr lang="en-GB" sz="3200" dirty="0">
                <a:solidFill>
                  <a:srgbClr val="5399FF"/>
                </a:solidFill>
              </a:rPr>
              <a:t>by an external </a:t>
            </a:r>
            <a:r>
              <a:rPr lang="en-GB" sz="3200" dirty="0" smtClean="0">
                <a:solidFill>
                  <a:srgbClr val="5399FF"/>
                </a:solidFill>
              </a:rPr>
              <a:t>panel</a:t>
            </a:r>
            <a:endParaRPr lang="en-GB" sz="32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519901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STUDENT REPS DO?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97" y="1065254"/>
            <a:ext cx="11887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66"/>
                </a:solidFill>
              </a:rPr>
              <a:t>They feed into a much larger picture, engaging with the institution’s Students’ Association and beyond – the National Union of Students (NUS)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E.g. Taking </a:t>
            </a:r>
            <a:r>
              <a:rPr lang="en-GB" sz="3200" dirty="0">
                <a:solidFill>
                  <a:srgbClr val="5399FF"/>
                </a:solidFill>
              </a:rPr>
              <a:t>part in democratic conferences held by the NUS, in which they vote on actions to help students nationally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519901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STUDENT REPS DO?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5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65254"/>
            <a:ext cx="11887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66"/>
                </a:solidFill>
              </a:rPr>
              <a:t>If staff are making decisions which will affect students, </a:t>
            </a:r>
            <a:r>
              <a:rPr lang="en-GB" sz="3200" b="1" dirty="0" smtClean="0">
                <a:solidFill>
                  <a:srgbClr val="FF0066"/>
                </a:solidFill>
              </a:rPr>
              <a:t>then students should be involved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Student reps </a:t>
            </a:r>
            <a:r>
              <a:rPr lang="en-GB" sz="3200" dirty="0">
                <a:solidFill>
                  <a:srgbClr val="5399FF"/>
                </a:solidFill>
              </a:rPr>
              <a:t>bring the student voice to </a:t>
            </a:r>
            <a:r>
              <a:rPr lang="en-GB" sz="3200" dirty="0" smtClean="0">
                <a:solidFill>
                  <a:srgbClr val="5399FF"/>
                </a:solidFill>
              </a:rPr>
              <a:t>these decisions, and staff should </a:t>
            </a:r>
            <a:r>
              <a:rPr lang="en-GB" sz="3200" dirty="0">
                <a:solidFill>
                  <a:srgbClr val="5399FF"/>
                </a:solidFill>
              </a:rPr>
              <a:t>make an effort to include them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FF0066"/>
              </a:solidFill>
            </a:endParaRP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66"/>
                </a:solidFill>
              </a:rPr>
              <a:t>Students aren’t always forthcoming to staff members </a:t>
            </a: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5399FF"/>
                </a:solidFill>
              </a:rPr>
              <a:t>Course </a:t>
            </a:r>
            <a:r>
              <a:rPr lang="en-GB" sz="3200" dirty="0">
                <a:solidFill>
                  <a:srgbClr val="5399FF"/>
                </a:solidFill>
              </a:rPr>
              <a:t>reps provide a crucial link in the communication between students and staff</a:t>
            </a:r>
          </a:p>
          <a:p>
            <a:pPr marL="457200" lvl="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64899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ARE STUDENT REPS IMPORTANT?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9" y="5711964"/>
            <a:ext cx="6077761" cy="1135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39" y="1065254"/>
            <a:ext cx="11887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an important role in promoting student engagement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Clr>
                <a:srgbClr val="F20079"/>
              </a:buClr>
              <a:buFont typeface="Wingdings" panose="05000000000000000000" pitchFamily="2" charset="2"/>
              <a:buChar char="§"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5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in the class with the students and can promote the importance of student involvement in the feedback system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471"/>
            <a:ext cx="664899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ARE STUDENT REPS IMPORTANT?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62048"/>
              </p:ext>
            </p:extLst>
          </p:nvPr>
        </p:nvGraphicFramePr>
        <p:xfrm>
          <a:off x="0" y="1223011"/>
          <a:ext cx="12192000" cy="563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 rot="10800000">
            <a:off x="9566363" y="1223010"/>
            <a:ext cx="2625635" cy="3595733"/>
          </a:xfrm>
          <a:prstGeom prst="downArrow">
            <a:avLst/>
          </a:prstGeom>
          <a:solidFill>
            <a:srgbClr val="5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-17420" y="1223010"/>
            <a:ext cx="2625635" cy="3595733"/>
          </a:xfrm>
          <a:prstGeom prst="downArrow">
            <a:avLst/>
          </a:prstGeom>
          <a:solidFill>
            <a:srgbClr val="5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2904" y="2446020"/>
            <a:ext cx="1423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Learning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Teaching Environment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474" y="2507924"/>
            <a:ext cx="1423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Experience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5471"/>
            <a:ext cx="560251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white"/>
                </a:solidFill>
                <a:latin typeface="Calibri" panose="020F0502020204030204"/>
              </a:rPr>
              <a:t>HOW DO STUDENT REPS WORK?</a:t>
            </a:r>
            <a:endParaRPr lang="en-GB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56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1">
      <a:dk1>
        <a:srgbClr val="FF3399"/>
      </a:dk1>
      <a:lt1>
        <a:srgbClr val="0066FF"/>
      </a:lt1>
      <a:dk2>
        <a:srgbClr val="FF3399"/>
      </a:dk2>
      <a:lt2>
        <a:srgbClr val="0066FF"/>
      </a:lt2>
      <a:accent1>
        <a:srgbClr val="FF3399"/>
      </a:accent1>
      <a:accent2>
        <a:srgbClr val="0066FF"/>
      </a:accent2>
      <a:accent3>
        <a:srgbClr val="FF3399"/>
      </a:accent3>
      <a:accent4>
        <a:srgbClr val="0066FF"/>
      </a:accent4>
      <a:accent5>
        <a:srgbClr val="FF3399"/>
      </a:accent5>
      <a:accent6>
        <a:srgbClr val="0066FF"/>
      </a:accent6>
      <a:hlink>
        <a:srgbClr val="FF3399"/>
      </a:hlink>
      <a:folHlink>
        <a:srgbClr val="006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1880</TotalTime>
  <Words>1162</Words>
  <Application>Microsoft Office PowerPoint</Application>
  <PresentationFormat>Widescreen</PresentationFormat>
  <Paragraphs>194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</vt:lpstr>
      <vt:lpstr>Office Theme</vt:lpstr>
      <vt:lpstr>Theme1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Highlands and Islands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kirker-slides</dc:title>
  <dc:creator>Hisa VPHE</dc:creator>
  <cp:lastModifiedBy>Heather Fotheringham</cp:lastModifiedBy>
  <cp:revision>134</cp:revision>
  <dcterms:created xsi:type="dcterms:W3CDTF">2017-08-25T17:26:30Z</dcterms:created>
  <dcterms:modified xsi:type="dcterms:W3CDTF">2018-09-20T10:47:49Z</dcterms:modified>
</cp:coreProperties>
</file>