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312" r:id="rId6"/>
    <p:sldId id="315" r:id="rId7"/>
    <p:sldId id="314" r:id="rId8"/>
    <p:sldId id="299" r:id="rId9"/>
    <p:sldId id="301" r:id="rId10"/>
    <p:sldId id="302" r:id="rId11"/>
    <p:sldId id="258" r:id="rId12"/>
    <p:sldId id="305" r:id="rId13"/>
    <p:sldId id="304" r:id="rId14"/>
    <p:sldId id="309" r:id="rId15"/>
    <p:sldId id="308" r:id="rId16"/>
    <p:sldId id="311" r:id="rId17"/>
    <p:sldId id="310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312"/>
            <p14:sldId id="315"/>
            <p14:sldId id="314"/>
            <p14:sldId id="299"/>
            <p14:sldId id="301"/>
            <p14:sldId id="302"/>
            <p14:sldId id="258"/>
            <p14:sldId id="305"/>
            <p14:sldId id="304"/>
            <p14:sldId id="309"/>
            <p14:sldId id="308"/>
            <p14:sldId id="311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112C0B"/>
    <a:srgbClr val="B92121"/>
    <a:srgbClr val="D92A2B"/>
    <a:srgbClr val="004648"/>
    <a:srgbClr val="005E60"/>
    <a:srgbClr val="00766E"/>
    <a:srgbClr val="009186"/>
    <a:srgbClr val="009BBD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92" autoAdjust="0"/>
  </p:normalViewPr>
  <p:slideViewPr>
    <p:cSldViewPr snapToGrid="0" snapToObjects="1">
      <p:cViewPr varScale="1">
        <p:scale>
          <a:sx n="63" d="100"/>
          <a:sy n="63" d="100"/>
        </p:scale>
        <p:origin x="141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42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1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Book chapters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2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8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2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j-lt"/>
              </a:rPr>
              <a:t>Key aspect for us : It makes you think about and reflect upon what you do! This helps you to put the pieces together….</a:t>
            </a:r>
          </a:p>
          <a:p>
            <a:endParaRPr lang="en-US" sz="12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+mj-lt"/>
              </a:rPr>
              <a:t>What is it you want to know…?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+mj-lt"/>
              </a:rPr>
              <a:t>Why do you want to know it…?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+mj-lt"/>
              </a:rPr>
              <a:t>How will you use the findings?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200" dirty="0">
                <a:latin typeface="+mj-lt"/>
              </a:rPr>
              <a:t>What next…?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5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0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9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9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6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t="-45" b="-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940" t="-1372" b="-228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2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16/10/2020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grouppublishing.com/products/journals/call_for_papers.htm?id=710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era.ac.uk/resources/all-publications/resources-for-researchers" TargetMode="External"/><Relationship Id="rId4" Type="http://schemas.openxmlformats.org/officeDocument/2006/relationships/hyperlink" Target="https://www.bera.ac.uk/communities/special-interest-grou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pda.org.uk/26-nov-2020-ipda-pre-conference-early-careers-researchers-and-doctoral-forum/" TargetMode="External"/><Relationship Id="rId4" Type="http://schemas.openxmlformats.org/officeDocument/2006/relationships/hyperlink" Target="https://ipda.org.u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Embedding Scholarly activity into practice – </a:t>
            </a:r>
            <a:r>
              <a:rPr lang="en-GB" sz="4000" dirty="0"/>
              <a:t>presenting your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494" y="4389875"/>
            <a:ext cx="5359206" cy="168707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Sara Smith</a:t>
            </a:r>
          </a:p>
          <a:p>
            <a:r>
              <a:rPr lang="en-GB" dirty="0"/>
              <a:t>Assistant Professor in Biomedical Science</a:t>
            </a:r>
          </a:p>
          <a:p>
            <a:r>
              <a:rPr lang="en-GB" dirty="0"/>
              <a:t>Division of Medical Sciences &amp; Graduate Entry Medicine</a:t>
            </a:r>
          </a:p>
          <a:p>
            <a:r>
              <a:rPr lang="en-GB" dirty="0"/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2C7A-62C2-42DE-B4B9-B10AD6B1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your findings……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E3C33-1189-49D5-A6F4-82A30F209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646765"/>
            <a:ext cx="4156650" cy="451273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3ECD013-8402-475D-8AFF-8D0745E6DE5C}"/>
              </a:ext>
            </a:extLst>
          </p:cNvPr>
          <p:cNvSpPr/>
          <p:nvPr/>
        </p:nvSpPr>
        <p:spPr>
          <a:xfrm>
            <a:off x="5836920" y="1171511"/>
            <a:ext cx="5589270" cy="3154680"/>
          </a:xfrm>
          <a:prstGeom prst="cloudCallout">
            <a:avLst>
              <a:gd name="adj1" fmla="val -68277"/>
              <a:gd name="adj2" fmla="val 3080"/>
            </a:avLst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Conference Poster?</a:t>
            </a:r>
          </a:p>
          <a:p>
            <a:pPr algn="ctr"/>
            <a:endParaRPr lang="en-GB" sz="2400" b="1" dirty="0">
              <a:latin typeface="+mj-lt"/>
            </a:endParaRPr>
          </a:p>
          <a:p>
            <a:pPr algn="ctr"/>
            <a:r>
              <a:rPr lang="en-GB" sz="2400" b="1" dirty="0">
                <a:latin typeface="+mj-lt"/>
              </a:rPr>
              <a:t>Paper presentation?</a:t>
            </a:r>
          </a:p>
          <a:p>
            <a:pPr algn="ctr"/>
            <a:endParaRPr lang="en-GB" sz="2400" b="1" dirty="0">
              <a:latin typeface="+mj-lt"/>
            </a:endParaRPr>
          </a:p>
          <a:p>
            <a:pPr algn="ctr"/>
            <a:r>
              <a:rPr lang="en-GB" sz="2400" b="1" dirty="0">
                <a:latin typeface="+mj-lt"/>
              </a:rPr>
              <a:t>Publication?</a:t>
            </a:r>
          </a:p>
        </p:txBody>
      </p:sp>
    </p:spTree>
    <p:extLst>
      <p:ext uri="{BB962C8B-B14F-4D97-AF65-F5344CB8AC3E}">
        <p14:creationId xmlns:p14="http://schemas.microsoft.com/office/powerpoint/2010/main" val="7632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2974-96EA-4A02-8291-36575B14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scholarly activity and embedding into your discipline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2C058-079A-4254-A347-E5C6C7E0C3BB}"/>
              </a:ext>
            </a:extLst>
          </p:cNvPr>
          <p:cNvSpPr txBox="1"/>
          <p:nvPr/>
        </p:nvSpPr>
        <p:spPr>
          <a:xfrm>
            <a:off x="422910" y="1291590"/>
            <a:ext cx="37376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Methodology?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Methods?</a:t>
            </a:r>
          </a:p>
          <a:p>
            <a:r>
              <a:rPr lang="en-GB" sz="2400" dirty="0">
                <a:latin typeface="+mj-lt"/>
              </a:rPr>
              <a:t>Quantitative vs Qualitative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Tools ?</a:t>
            </a:r>
          </a:p>
          <a:p>
            <a:r>
              <a:rPr lang="en-GB" sz="2400" dirty="0">
                <a:latin typeface="+mj-lt"/>
              </a:rPr>
              <a:t>Questionnaire</a:t>
            </a:r>
          </a:p>
          <a:p>
            <a:r>
              <a:rPr lang="en-GB" sz="2400" dirty="0">
                <a:latin typeface="+mj-lt"/>
              </a:rPr>
              <a:t>Assessment outcomes</a:t>
            </a:r>
          </a:p>
          <a:p>
            <a:r>
              <a:rPr lang="en-GB" sz="2400" dirty="0">
                <a:latin typeface="+mj-lt"/>
              </a:rPr>
              <a:t>Focus groups</a:t>
            </a:r>
          </a:p>
          <a:p>
            <a:r>
              <a:rPr lang="en-GB" sz="2400" dirty="0">
                <a:latin typeface="+mj-lt"/>
              </a:rPr>
              <a:t>Interviews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6947C-5349-4B11-9AE0-DE95C5B23E37}"/>
              </a:ext>
            </a:extLst>
          </p:cNvPr>
          <p:cNvSpPr txBox="1"/>
          <p:nvPr/>
        </p:nvSpPr>
        <p:spPr>
          <a:xfrm>
            <a:off x="4480560" y="1291590"/>
            <a:ext cx="7246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The theory of how we gain knowledge and why. This will dictate the methods selected and the tools used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How you collect, analyse and interpret the data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 err="1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F3484-5CAA-491D-8D38-8BD3C51F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3697182"/>
            <a:ext cx="2918817" cy="3160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27D96-D0A3-4E0C-A217-F84B170E4881}"/>
              </a:ext>
            </a:extLst>
          </p:cNvPr>
          <p:cNvSpPr txBox="1"/>
          <p:nvPr/>
        </p:nvSpPr>
        <p:spPr>
          <a:xfrm>
            <a:off x="9498330" y="6309360"/>
            <a:ext cx="1211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+mj-lt"/>
              </a:rPr>
              <a:t>Pixabay</a:t>
            </a:r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8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B5F2-56E2-4041-B2A6-933F4E27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present and publish?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38A67-9887-49B1-A37F-99970CF8BEF8}"/>
              </a:ext>
            </a:extLst>
          </p:cNvPr>
          <p:cNvSpPr txBox="1"/>
          <p:nvPr/>
        </p:nvSpPr>
        <p:spPr>
          <a:xfrm>
            <a:off x="341376" y="827505"/>
            <a:ext cx="11277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To exchange ideas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To build reputation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+mj-lt"/>
              </a:rPr>
              <a:t>To disseminate work on a global scale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Remember:</a:t>
            </a:r>
          </a:p>
          <a:p>
            <a:r>
              <a:rPr lang="en-US" sz="3600" dirty="0">
                <a:latin typeface="+mj-lt"/>
              </a:rPr>
              <a:t>Your research is not complete until it has been shared!!!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Language and structure are critical</a:t>
            </a:r>
          </a:p>
          <a:p>
            <a:r>
              <a:rPr lang="en-US" sz="3600" dirty="0">
                <a:latin typeface="+mj-lt"/>
              </a:rPr>
              <a:t>Choose the right conference or journal!!!</a:t>
            </a:r>
            <a:endParaRPr lang="en-GB" sz="3600" dirty="0">
              <a:latin typeface="+mj-lt"/>
            </a:endParaRPr>
          </a:p>
          <a:p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1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1153-2964-4435-A213-6A55E4AC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get started….?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A762C-D861-4246-90CA-C8C3B4987E9B}"/>
              </a:ext>
            </a:extLst>
          </p:cNvPr>
          <p:cNvSpPr txBox="1"/>
          <p:nvPr/>
        </p:nvSpPr>
        <p:spPr>
          <a:xfrm>
            <a:off x="194310" y="1314450"/>
            <a:ext cx="11464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  <a:hlinkClick r:id="rId3"/>
              </a:rPr>
              <a:t>HESWBL</a:t>
            </a: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  <a:hlinkClick r:id="rId4"/>
              </a:rPr>
              <a:t>BERA</a:t>
            </a:r>
            <a:r>
              <a:rPr lang="en-GB" sz="2400" dirty="0">
                <a:latin typeface="+mj-lt"/>
              </a:rPr>
              <a:t> –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Ethics -  </a:t>
            </a:r>
            <a:r>
              <a:rPr lang="en-GB" sz="2400" dirty="0">
                <a:latin typeface="+mj-lt"/>
                <a:hlinkClick r:id="rId5"/>
              </a:rPr>
              <a:t>useful resources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6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55B4-8244-46C4-8883-3507F948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support and Collaborations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EE98C-7805-49AD-B219-89E9ED4D7505}"/>
              </a:ext>
            </a:extLst>
          </p:cNvPr>
          <p:cNvSpPr txBox="1"/>
          <p:nvPr/>
        </p:nvSpPr>
        <p:spPr>
          <a:xfrm>
            <a:off x="7509510" y="3553071"/>
            <a:ext cx="4105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/>
              <a:t>DATES FOR YOUR DIARY</a:t>
            </a:r>
          </a:p>
          <a:p>
            <a:r>
              <a:rPr lang="en-US" b="1"/>
              <a:t>31.07.20</a:t>
            </a:r>
            <a:r>
              <a:rPr lang="en-US"/>
              <a:t> Paper submission ends</a:t>
            </a:r>
          </a:p>
          <a:p>
            <a:r>
              <a:rPr lang="en-US" b="1"/>
              <a:t>22.08.20</a:t>
            </a:r>
            <a:r>
              <a:rPr lang="en-US"/>
              <a:t> Review results announced</a:t>
            </a:r>
          </a:p>
          <a:p>
            <a:r>
              <a:rPr lang="en-US" b="1"/>
              <a:t>07.09.20 </a:t>
            </a:r>
            <a:r>
              <a:rPr lang="en-US"/>
              <a:t>Ticket sales open</a:t>
            </a:r>
          </a:p>
          <a:p>
            <a:r>
              <a:rPr lang="en-US" b="1"/>
              <a:t>10.09.20</a:t>
            </a:r>
            <a:r>
              <a:rPr lang="en-US"/>
              <a:t> Presentation times announced</a:t>
            </a:r>
          </a:p>
          <a:p>
            <a:r>
              <a:rPr lang="en-US" b="1"/>
              <a:t>09.11.20</a:t>
            </a:r>
            <a:r>
              <a:rPr lang="en-US"/>
              <a:t> Registration deadline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826E6-B5D6-4CCF-BDBE-91677700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8" y="1550603"/>
            <a:ext cx="8131492" cy="1413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0498EB-4B52-435B-88CB-5D1DE688FA85}"/>
              </a:ext>
            </a:extLst>
          </p:cNvPr>
          <p:cNvSpPr/>
          <p:nvPr/>
        </p:nvSpPr>
        <p:spPr>
          <a:xfrm>
            <a:off x="576943" y="38790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cap="all" dirty="0">
                <a:latin typeface="Roboto"/>
              </a:rPr>
              <a:t>IMAGINING THE POST-PROFESSIONAL</a:t>
            </a:r>
          </a:p>
          <a:p>
            <a:pPr algn="ctr"/>
            <a:r>
              <a:rPr lang="en-US" b="1" i="1" cap="all" dirty="0">
                <a:latin typeface="Roboto"/>
              </a:rPr>
              <a:t>IDENTITY, ETHICS AND RESPONSE-ABILITY BEYOND PROFESSIONAL STANDARDS</a:t>
            </a:r>
          </a:p>
          <a:p>
            <a:pPr algn="ctr"/>
            <a:r>
              <a:rPr lang="en-US" b="1" i="1" cap="all" dirty="0">
                <a:effectLst/>
                <a:latin typeface="Roboto"/>
              </a:rPr>
              <a:t>27-28</a:t>
            </a:r>
            <a:r>
              <a:rPr lang="en-US" b="1" i="1" cap="all" baseline="30000" dirty="0">
                <a:effectLst/>
                <a:latin typeface="Roboto"/>
              </a:rPr>
              <a:t>th</a:t>
            </a:r>
            <a:r>
              <a:rPr lang="en-US" b="1" i="1" cap="all" dirty="0">
                <a:effectLst/>
                <a:latin typeface="Roboto"/>
              </a:rPr>
              <a:t> November,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34185-57E0-459C-A458-7F99AF3E2DCB}"/>
              </a:ext>
            </a:extLst>
          </p:cNvPr>
          <p:cNvSpPr txBox="1"/>
          <p:nvPr/>
        </p:nvSpPr>
        <p:spPr>
          <a:xfrm>
            <a:off x="1001712" y="56289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https://ipda.org.uk/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83A7C-D827-45F3-8322-A12DECA13B5C}"/>
              </a:ext>
            </a:extLst>
          </p:cNvPr>
          <p:cNvSpPr txBox="1"/>
          <p:nvPr/>
        </p:nvSpPr>
        <p:spPr>
          <a:xfrm>
            <a:off x="4255008" y="58526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https://ipda.org.uk/26-nov-2020-ipda-pre-conference-early-careers-researchers-and-doctoral-forum/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0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62616"/>
            <a:ext cx="12190412" cy="5895384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8" y="933582"/>
            <a:ext cx="12190412" cy="5895386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t="-16328" b="5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6359"/>
            <a:endParaRPr lang="en-US" sz="1806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453" y="2714166"/>
            <a:ext cx="678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5400" dirty="0">
                <a:solidFill>
                  <a:prstClr val="white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64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BFF48-4816-45B2-8099-AA601A0B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define scholarly activity?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6C80F-D6A7-4763-A8D5-00197FD77D0E}"/>
              </a:ext>
            </a:extLst>
          </p:cNvPr>
          <p:cNvSpPr txBox="1"/>
          <p:nvPr/>
        </p:nvSpPr>
        <p:spPr>
          <a:xfrm>
            <a:off x="420414" y="1166648"/>
            <a:ext cx="11035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does the term </a:t>
            </a:r>
            <a:r>
              <a:rPr lang="en-US" sz="2400" b="1" dirty="0">
                <a:latin typeface="+mj-lt"/>
              </a:rPr>
              <a:t>Scholarly Activity </a:t>
            </a:r>
            <a:r>
              <a:rPr lang="en-US" sz="2400" dirty="0">
                <a:latin typeface="+mj-lt"/>
              </a:rPr>
              <a:t>mean to you as an individual and do you already do Scholarly Activity or something that could be classed as Scholarly Activity? 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What  are the </a:t>
            </a:r>
            <a:r>
              <a:rPr lang="en-US" sz="2400" b="1" dirty="0">
                <a:latin typeface="+mj-lt"/>
              </a:rPr>
              <a:t>barriers/challenges </a:t>
            </a:r>
            <a:r>
              <a:rPr lang="en-US" sz="2400" dirty="0">
                <a:latin typeface="+mj-lt"/>
              </a:rPr>
              <a:t>to engaging with Scholarly Activity? 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What are the </a:t>
            </a:r>
            <a:r>
              <a:rPr lang="en-US" sz="2400" b="1" dirty="0">
                <a:latin typeface="+mj-lt"/>
              </a:rPr>
              <a:t>benefits </a:t>
            </a:r>
            <a:r>
              <a:rPr lang="en-US" sz="2400" dirty="0">
                <a:latin typeface="+mj-lt"/>
              </a:rPr>
              <a:t>for </a:t>
            </a:r>
            <a:r>
              <a:rPr lang="en-US" sz="2400" b="1" dirty="0">
                <a:latin typeface="+mj-lt"/>
              </a:rPr>
              <a:t>you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latin typeface="+mj-lt"/>
              </a:rPr>
              <a:t>your practice </a:t>
            </a:r>
            <a:r>
              <a:rPr lang="en-US" sz="2400" dirty="0">
                <a:latin typeface="+mj-lt"/>
              </a:rPr>
              <a:t>with engaging with Scholarly Activity and disseminating your work?</a:t>
            </a:r>
            <a:endParaRPr lang="en-GB" sz="24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2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EC7EB4-DC59-4B21-AAA2-2508607A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Boyer’s model of scholarship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E351F74-4AFD-4720-B907-6B4C69D2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07" y="2172342"/>
            <a:ext cx="4937488" cy="37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3D19B7-3FC8-458B-98F9-485B5E71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029" y="3429000"/>
            <a:ext cx="272415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6BEB6-C77C-42B5-8C3F-2EAA265D7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411" y="949460"/>
            <a:ext cx="2686050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6FF09-F61C-45DC-9DD6-846C71400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824" y="5908540"/>
            <a:ext cx="2686051" cy="951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4884E-EB83-4EE3-9062-5CD299527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358" y="3438562"/>
            <a:ext cx="2486025" cy="1228725"/>
          </a:xfrm>
          <a:prstGeom prst="rect">
            <a:avLst/>
          </a:prstGeom>
        </p:spPr>
      </p:pic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30014F0B-1F85-4C5B-B9C6-B008228F4FAC}"/>
              </a:ext>
            </a:extLst>
          </p:cNvPr>
          <p:cNvSpPr/>
          <p:nvPr/>
        </p:nvSpPr>
        <p:spPr>
          <a:xfrm rot="19340142">
            <a:off x="2910413" y="2329712"/>
            <a:ext cx="2470823" cy="399393"/>
          </a:xfrm>
          <a:prstGeom prst="leftRightArrow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52D1751-5B2B-4E9F-B8F5-883AF9E165EC}"/>
              </a:ext>
            </a:extLst>
          </p:cNvPr>
          <p:cNvSpPr/>
          <p:nvPr/>
        </p:nvSpPr>
        <p:spPr>
          <a:xfrm rot="2563007">
            <a:off x="7519930" y="2191599"/>
            <a:ext cx="2412931" cy="434853"/>
          </a:xfrm>
          <a:prstGeom prst="leftRightArrow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D154FE0-1E7E-436D-9E8F-542F6D00586A}"/>
              </a:ext>
            </a:extLst>
          </p:cNvPr>
          <p:cNvSpPr/>
          <p:nvPr/>
        </p:nvSpPr>
        <p:spPr>
          <a:xfrm rot="2213702">
            <a:off x="2976588" y="5412652"/>
            <a:ext cx="2164769" cy="430508"/>
          </a:xfrm>
          <a:prstGeom prst="leftRightArrow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87B4FB2D-0CBA-4641-BA4E-62D6195FCBF7}"/>
              </a:ext>
            </a:extLst>
          </p:cNvPr>
          <p:cNvSpPr/>
          <p:nvPr/>
        </p:nvSpPr>
        <p:spPr>
          <a:xfrm rot="7984396">
            <a:off x="7644011" y="5412651"/>
            <a:ext cx="2164769" cy="430508"/>
          </a:xfrm>
          <a:prstGeom prst="leftRightArrow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0BB02-FCB3-43C5-9EB6-BC5D018B1111}"/>
              </a:ext>
            </a:extLst>
          </p:cNvPr>
          <p:cNvSpPr txBox="1"/>
          <p:nvPr/>
        </p:nvSpPr>
        <p:spPr>
          <a:xfrm>
            <a:off x="357352" y="1219200"/>
            <a:ext cx="11309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Dearing (1997) -  Research is central to economic prosperity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Intertwined characteristic of an undergraduate education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Contribute to lecturers’ identity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Contribute to students’ development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Contribute to institutional ethos</a:t>
            </a:r>
            <a:endParaRPr lang="en-GB" sz="2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 so far…………………….</a:t>
            </a:r>
          </a:p>
        </p:txBody>
      </p:sp>
      <p:pic>
        <p:nvPicPr>
          <p:cNvPr id="5" name="Picture 4" descr="A picture containing outdoor, person, grass, road&#10;&#10;Description automatically generated">
            <a:extLst>
              <a:ext uri="{FF2B5EF4-FFF2-40B4-BE49-F238E27FC236}">
                <a16:creationId xmlns:a16="http://schemas.microsoft.com/office/drawing/2014/main" id="{FCF50F49-916F-4426-B09B-87296C9CF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9" y="1467695"/>
            <a:ext cx="6532407" cy="4912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FDDB0-D846-4EB1-87BA-0BC2A22C7899}"/>
              </a:ext>
            </a:extLst>
          </p:cNvPr>
          <p:cNvSpPr txBox="1"/>
          <p:nvPr/>
        </p:nvSpPr>
        <p:spPr>
          <a:xfrm>
            <a:off x="10866782" y="5640736"/>
            <a:ext cx="675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+mj-lt"/>
              </a:rPr>
              <a:t>Pixabay</a:t>
            </a:r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5CCC-B2FF-44CE-8456-15F5CE54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CAF7EA-E855-437A-83A5-717560537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978715"/>
            <a:ext cx="4364494" cy="2900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F214F0-5E68-454E-9A85-85E007A6D1A5}"/>
              </a:ext>
            </a:extLst>
          </p:cNvPr>
          <p:cNvSpPr/>
          <p:nvPr/>
        </p:nvSpPr>
        <p:spPr>
          <a:xfrm>
            <a:off x="490330" y="4965412"/>
            <a:ext cx="6174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(</a:t>
            </a:r>
            <a:r>
              <a:rPr lang="en-GB" sz="800" dirty="0" err="1"/>
              <a:t>Pixabay</a:t>
            </a:r>
            <a:r>
              <a:rPr lang="en-GB" sz="8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109D2-8D13-4F29-AFD9-B1A726B3D420}"/>
              </a:ext>
            </a:extLst>
          </p:cNvPr>
          <p:cNvSpPr txBox="1"/>
          <p:nvPr/>
        </p:nvSpPr>
        <p:spPr>
          <a:xfrm>
            <a:off x="5254752" y="1267968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BSc Biology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16 years NHS – Biomedical Scientist. Manager at Birmingham Cytology Training Centre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12 years Senior lecturer/Assistant Professor in Higher Education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MSc Biomedical Science</a:t>
            </a:r>
          </a:p>
          <a:p>
            <a:r>
              <a:rPr lang="en-GB" sz="2400" dirty="0">
                <a:latin typeface="+mj-lt"/>
              </a:rPr>
              <a:t>PGCert Managing Health Services</a:t>
            </a:r>
          </a:p>
          <a:p>
            <a:r>
              <a:rPr lang="en-GB" sz="2400" dirty="0">
                <a:latin typeface="+mj-lt"/>
              </a:rPr>
              <a:t>PGCert Medical Education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65BA2-5E88-48D7-9009-3D060FD1053A}"/>
              </a:ext>
            </a:extLst>
          </p:cNvPr>
          <p:cNvSpPr/>
          <p:nvPr/>
        </p:nvSpPr>
        <p:spPr>
          <a:xfrm>
            <a:off x="231648" y="1267968"/>
            <a:ext cx="4864608" cy="4584192"/>
          </a:xfrm>
          <a:prstGeom prst="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/>
              <a:t>Smith, S. (2010) To blog or not to blog: supporting the development of critical reflection </a:t>
            </a:r>
            <a:r>
              <a:rPr lang="en-GB" sz="2400" i="1"/>
              <a:t>The Biomedical Scientist </a:t>
            </a:r>
            <a:r>
              <a:rPr lang="en-GB" sz="2400"/>
              <a:t>(June) p428-429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69745-6F77-43A3-AB2C-5DB577BD94C3}"/>
              </a:ext>
            </a:extLst>
          </p:cNvPr>
          <p:cNvSpPr/>
          <p:nvPr/>
        </p:nvSpPr>
        <p:spPr>
          <a:xfrm>
            <a:off x="5181600" y="1267968"/>
            <a:ext cx="6705600" cy="4218432"/>
          </a:xfrm>
          <a:prstGeom prst="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+mj-lt"/>
              </a:rPr>
              <a:t>Professional Doctorate – Educational Enquiry </a:t>
            </a:r>
          </a:p>
        </p:txBody>
      </p:sp>
    </p:spTree>
    <p:extLst>
      <p:ext uri="{BB962C8B-B14F-4D97-AF65-F5344CB8AC3E}">
        <p14:creationId xmlns:p14="http://schemas.microsoft.com/office/powerpoint/2010/main" val="36099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FD50-A362-4FB6-A9EE-7EF9034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on my journey…..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167A4-B4D9-4BB4-8C7B-C85E33129CF7}"/>
              </a:ext>
            </a:extLst>
          </p:cNvPr>
          <p:cNvSpPr txBox="1"/>
          <p:nvPr/>
        </p:nvSpPr>
        <p:spPr>
          <a:xfrm>
            <a:off x="346841" y="1387366"/>
            <a:ext cx="1120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553A3-67BC-47BB-91F9-1F9B91D9F358}"/>
              </a:ext>
            </a:extLst>
          </p:cNvPr>
          <p:cNvSpPr txBox="1"/>
          <p:nvPr/>
        </p:nvSpPr>
        <p:spPr>
          <a:xfrm>
            <a:off x="251460" y="1387366"/>
            <a:ext cx="11593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Main drivers for undertaking scholarly activity: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Personal development as a teacher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Am I providing an appropriate learning environment for my students?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What can I do to improve the experience for both my students.…and myself!!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err="1">
              <a:latin typeface="+mj-lt"/>
            </a:endParaRPr>
          </a:p>
        </p:txBody>
      </p:sp>
      <p:pic>
        <p:nvPicPr>
          <p:cNvPr id="6" name="Picture 5" descr="A person using a computer sitting on top of a blackboard&#10;&#10;Description automatically generated">
            <a:extLst>
              <a:ext uri="{FF2B5EF4-FFF2-40B4-BE49-F238E27FC236}">
                <a16:creationId xmlns:a16="http://schemas.microsoft.com/office/drawing/2014/main" id="{DAC5F7CA-6EEA-4DCC-96DE-8727D777A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96" y="3279648"/>
            <a:ext cx="5852160" cy="3419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B9A9D-29DE-4C09-83FF-7E6B4B41479D}"/>
              </a:ext>
            </a:extLst>
          </p:cNvPr>
          <p:cNvSpPr txBox="1"/>
          <p:nvPr/>
        </p:nvSpPr>
        <p:spPr>
          <a:xfrm>
            <a:off x="251460" y="3279648"/>
            <a:ext cx="4881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Outcomes from undertaking scholarly activity: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Collaboration with colleagues – developed a network of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Increased job satisfaction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EdD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Sharing and publishing findings – improving practice</a:t>
            </a:r>
          </a:p>
          <a:p>
            <a:endParaRPr lang="en-GB" sz="24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9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My initial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5488" y="1268413"/>
            <a:ext cx="11119104" cy="4321175"/>
          </a:xfrm>
        </p:spPr>
        <p:txBody>
          <a:bodyPr/>
          <a:lstStyle/>
          <a:p>
            <a:r>
              <a:rPr lang="en-GB" sz="1800" dirty="0"/>
              <a:t>Smith, S. (2010) To blog or not to blog: supporting the development of critical reflection </a:t>
            </a:r>
            <a:r>
              <a:rPr lang="en-GB" sz="1800" i="1" dirty="0"/>
              <a:t>The Biomedical Scientist </a:t>
            </a:r>
            <a:r>
              <a:rPr lang="en-GB" sz="1800" dirty="0"/>
              <a:t>(June) p428-429</a:t>
            </a:r>
          </a:p>
          <a:p>
            <a:pPr marL="0" indent="0">
              <a:buNone/>
            </a:pPr>
            <a:r>
              <a:rPr lang="en-GB" dirty="0"/>
              <a:t>Conference presentation</a:t>
            </a:r>
          </a:p>
          <a:p>
            <a:r>
              <a:rPr lang="en-GB" sz="1800" dirty="0"/>
              <a:t>Smith, S. (2013) “Developing Practitioner Capability during Work based Placement: supporting creative interactions”  - Enhancing Employability through Placements Conference , The University of Huddersfield, Business School -  Tuesday 9th July 2013</a:t>
            </a:r>
          </a:p>
          <a:p>
            <a:pPr marL="0" indent="0">
              <a:buNone/>
            </a:pPr>
            <a:r>
              <a:rPr lang="en-GB" dirty="0"/>
              <a:t>Conference poster</a:t>
            </a:r>
          </a:p>
          <a:p>
            <a:r>
              <a:rPr lang="en-GB" sz="1800" dirty="0"/>
              <a:t>Smith, S. (2013) “Developing practitioner capability: do students reflect? “  BERA Annual Conference 3-5th September, 2013 University of Sussex. Awarded Prize - Best Early Career Researcher Poster</a:t>
            </a:r>
          </a:p>
          <a:p>
            <a:pPr marL="0" indent="0">
              <a:buNone/>
            </a:pPr>
            <a:r>
              <a:rPr lang="en-GB" dirty="0"/>
              <a:t>Paper</a:t>
            </a:r>
          </a:p>
          <a:p>
            <a:r>
              <a:rPr lang="en-GB" sz="1800" dirty="0"/>
              <a:t>Smith, S. and Martin, J.  (2014) "Practitioner capability: Supporting critical reflection during work-based placement – a pilot study", </a:t>
            </a:r>
            <a:r>
              <a:rPr lang="en-GB" sz="1800" i="1" dirty="0"/>
              <a:t>Higher Education, Skills and Work-based Learning</a:t>
            </a:r>
            <a:r>
              <a:rPr lang="en-GB" sz="1800" dirty="0"/>
              <a:t>: 4 (3) pp.284 - 300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FC990-895A-43F3-B9E3-24EC5567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812" y="1804035"/>
            <a:ext cx="4076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B5F2-56E2-4041-B2A6-933F4E27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scholarly activity into your work…..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38A67-9887-49B1-A37F-99970CF8BEF8}"/>
              </a:ext>
            </a:extLst>
          </p:cNvPr>
          <p:cNvSpPr txBox="1"/>
          <p:nvPr/>
        </p:nvSpPr>
        <p:spPr>
          <a:xfrm>
            <a:off x="217170" y="1034372"/>
            <a:ext cx="11761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Flipping!!!!!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Basic Flip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Enhanced Flip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+mj-lt"/>
              </a:rPr>
              <a:t>Augmented Flip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 err="1">
              <a:latin typeface="+mj-lt"/>
            </a:endParaRPr>
          </a:p>
        </p:txBody>
      </p:sp>
      <p:pic>
        <p:nvPicPr>
          <p:cNvPr id="5" name="Picture 4" descr="A picture containing black, bird, sitting, water&#10;&#10;Description automatically generated">
            <a:extLst>
              <a:ext uri="{FF2B5EF4-FFF2-40B4-BE49-F238E27FC236}">
                <a16:creationId xmlns:a16="http://schemas.microsoft.com/office/drawing/2014/main" id="{079C3079-88BE-4676-B0EF-BF953973C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12" y="1076986"/>
            <a:ext cx="3141418" cy="3446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54A4E3-EC59-44D9-AF91-595057F8BC9C}"/>
              </a:ext>
            </a:extLst>
          </p:cNvPr>
          <p:cNvSpPr txBox="1"/>
          <p:nvPr/>
        </p:nvSpPr>
        <p:spPr>
          <a:xfrm>
            <a:off x="10035540" y="1611630"/>
            <a:ext cx="9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>
                <a:latin typeface="+mj-lt"/>
              </a:rPr>
              <a:t>Pixabay</a:t>
            </a:r>
            <a:endParaRPr lang="en-GB" sz="8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C5F2C-0AA1-4A07-9511-83EE27D37ED3}"/>
              </a:ext>
            </a:extLst>
          </p:cNvPr>
          <p:cNvSpPr/>
          <p:nvPr/>
        </p:nvSpPr>
        <p:spPr>
          <a:xfrm>
            <a:off x="274320" y="1034372"/>
            <a:ext cx="11143488" cy="5476156"/>
          </a:xfrm>
          <a:prstGeom prst="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+mj-lt"/>
              </a:rPr>
              <a:t>Basic Flip</a:t>
            </a:r>
          </a:p>
          <a:p>
            <a:r>
              <a:rPr lang="en-GB" sz="2000" b="1" dirty="0"/>
              <a:t>Smith, S</a:t>
            </a:r>
            <a:r>
              <a:rPr lang="en-GB" sz="2000" dirty="0"/>
              <a:t>. (2014) Flipping the Postgraduate Classroom. BERA Annual Conference, IOE, London - </a:t>
            </a:r>
            <a:r>
              <a:rPr lang="en-GB" sz="2000" b="1" dirty="0"/>
              <a:t>Presentation</a:t>
            </a:r>
            <a:endParaRPr lang="en-GB" sz="20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+mj-lt"/>
            </a:endParaRPr>
          </a:p>
          <a:p>
            <a:r>
              <a:rPr lang="en-GB" sz="2000" b="1" dirty="0"/>
              <a:t>Smith, S</a:t>
            </a:r>
            <a:r>
              <a:rPr lang="en-GB" sz="2000" dirty="0"/>
              <a:t>., Brown, D., Purnell, E. and Martin, J. (2015) ‘Flipping’ the Postgraduate Classroom: supporting the student experience. In: Global Innovation of Teaching and Learning in Higher Education. Transgressing Boundaries. Eds Layne, P. and Lake, P.  Series: Professional Learning and Development in Schools and Higher Education, Vol. 11. Springer Publishing International</a:t>
            </a:r>
          </a:p>
          <a:p>
            <a:endParaRPr lang="en-GB" sz="2000" dirty="0"/>
          </a:p>
          <a:p>
            <a:r>
              <a:rPr lang="en-GB" sz="2000" b="1" dirty="0"/>
              <a:t>Smith, S. (2016)</a:t>
            </a:r>
            <a:r>
              <a:rPr lang="en-GB" sz="2000" dirty="0"/>
              <a:t> “Flipping the Practice Based Classroom” Inspire to Succeed: Transforming teaching and learning in Health and Social Care, HEA - 24 &amp; 25 February 2016     - </a:t>
            </a:r>
            <a:r>
              <a:rPr lang="en-GB" sz="2000" b="1" dirty="0"/>
              <a:t>Poster</a:t>
            </a:r>
          </a:p>
          <a:p>
            <a:endParaRPr lang="en-US" sz="2000" b="1" dirty="0"/>
          </a:p>
          <a:p>
            <a:r>
              <a:rPr lang="en-US" sz="2000" b="1" dirty="0"/>
              <a:t>Smith, S., </a:t>
            </a:r>
            <a:r>
              <a:rPr lang="en-US" sz="2000" dirty="0"/>
              <a:t>Ganesan, R. &amp; Martin, J. Flipping The Practice Based Pathology Laboratory—Can It Support Development Of Practitioner Capability For Trainee Pathologists in </a:t>
            </a:r>
            <a:r>
              <a:rPr lang="en-US" sz="2000" dirty="0" err="1"/>
              <a:t>Gynaecological</a:t>
            </a:r>
            <a:r>
              <a:rPr lang="en-US" sz="2000" dirty="0"/>
              <a:t> Cytopathology?. J </a:t>
            </a:r>
            <a:r>
              <a:rPr lang="en-US" sz="2000" dirty="0" err="1"/>
              <a:t>Canc</a:t>
            </a:r>
            <a:r>
              <a:rPr lang="en-US" sz="2000" dirty="0"/>
              <a:t> Educ 32, 662–668 (2017)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8DB52-6C66-4DBF-9E74-7634A711FD38}"/>
              </a:ext>
            </a:extLst>
          </p:cNvPr>
          <p:cNvSpPr/>
          <p:nvPr/>
        </p:nvSpPr>
        <p:spPr>
          <a:xfrm>
            <a:off x="274320" y="1034372"/>
            <a:ext cx="11143488" cy="5476156"/>
          </a:xfrm>
          <a:prstGeom prst="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/>
              <a:t>Enhanced Flip</a:t>
            </a:r>
          </a:p>
          <a:p>
            <a:r>
              <a:rPr lang="en-GB" sz="2400" b="1"/>
              <a:t>Smith, S.</a:t>
            </a:r>
            <a:r>
              <a:rPr lang="en-GB" sz="2400"/>
              <a:t> and Khechara, M. (2016) ‘Technologizing’ the Postgraduate Classroom. Proceedings of EDULEARN16 Conference 4th-6th July 2016, Barcelona, Spain ISBN: 978-84-608-8860-4 </a:t>
            </a:r>
            <a:r>
              <a:rPr lang="en-GB" sz="2400" b="1" i="1"/>
              <a:t>Conference proceedings</a:t>
            </a:r>
          </a:p>
          <a:p>
            <a:endParaRPr lang="en-GB" sz="2400" b="1" i="1"/>
          </a:p>
          <a:p>
            <a:r>
              <a:rPr lang="en-GB" sz="2400" b="1"/>
              <a:t>Smith. S</a:t>
            </a:r>
            <a:r>
              <a:rPr lang="en-GB" sz="2400"/>
              <a:t>. and Khechara, M. P. (2018) ‘Technologizing’ the postgraduate classroom. In; Transition: in through and out of higher education. In; Transition: in through and out of higher education: International Case Studies and Best Practice. Eds. Matheson, R., Tangey, S. and Sutcliffe, M. Routledge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24601-1514-4D99-8FFB-30BAF037942E}"/>
              </a:ext>
            </a:extLst>
          </p:cNvPr>
          <p:cNvSpPr/>
          <p:nvPr/>
        </p:nvSpPr>
        <p:spPr>
          <a:xfrm>
            <a:off x="217170" y="1076986"/>
            <a:ext cx="11377422" cy="5476156"/>
          </a:xfrm>
          <a:prstGeom prst="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/>
              <a:t>Augmented Flip</a:t>
            </a:r>
          </a:p>
          <a:p>
            <a:r>
              <a:rPr lang="en-GB" sz="2400" b="1" dirty="0"/>
              <a:t>Smith, S. </a:t>
            </a:r>
            <a:r>
              <a:rPr lang="en-GB" sz="2400" dirty="0"/>
              <a:t>and Khechara, M, (2017) Using Augmented Reality to Enhance the Student Laboratory Experience. Proceedings of EDULEARN17 Conference 3-5th July 2017, Barcelona, Spain ISBN: 978-84-697-3777-4 Conference proceedings</a:t>
            </a:r>
          </a:p>
          <a:p>
            <a:endParaRPr lang="en-GB" sz="2400" dirty="0"/>
          </a:p>
          <a:p>
            <a:r>
              <a:rPr lang="en-US" sz="2400" dirty="0"/>
              <a:t>Khechara, M. P. and </a:t>
            </a:r>
            <a:r>
              <a:rPr lang="en-US" sz="2400" b="1" dirty="0"/>
              <a:t>Smith, S.</a:t>
            </a:r>
            <a:r>
              <a:rPr lang="en-US" sz="2400" dirty="0"/>
              <a:t> (2018) Creating Time and Responsive Dimensions in Science with Mobile Technology – In; Mobile learning in higher education: Challenges in Context. Eds. Traxler, J &amp; Crompton, H. Routledge, New York</a:t>
            </a:r>
          </a:p>
          <a:p>
            <a:endParaRPr lang="en-US" sz="2400" dirty="0"/>
          </a:p>
          <a:p>
            <a:r>
              <a:rPr lang="en-US" sz="2400" b="1" dirty="0"/>
              <a:t>Smith S.,</a:t>
            </a:r>
            <a:r>
              <a:rPr lang="en-US" sz="2400" dirty="0"/>
              <a:t> Khechara M. (2020) Flipping Biomedical Science. In: Walker Z., Tan D., Koh N. (eds) Flipped Classrooms with Diverse Learners. Springer Texts in Education. Springer, Singapore. https://doi.org/10.1007/978-981-15-4171-1_14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55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00732B8E1F14BBBF75527310CF0ED" ma:contentTypeVersion="11" ma:contentTypeDescription="Create a new document." ma:contentTypeScope="" ma:versionID="13e3ee7967d2d6ae72148851582cd339">
  <xsd:schema xmlns:xsd="http://www.w3.org/2001/XMLSchema" xmlns:xs="http://www.w3.org/2001/XMLSchema" xmlns:p="http://schemas.microsoft.com/office/2006/metadata/properties" xmlns:ns3="161c12f1-d771-4542-8266-fa11b6d6d8cb" xmlns:ns4="524b994b-4b1c-494c-90ae-e030c9e9b39b" targetNamespace="http://schemas.microsoft.com/office/2006/metadata/properties" ma:root="true" ma:fieldsID="9efda778bcfad77f3880310ced32983e" ns3:_="" ns4:_="">
    <xsd:import namespace="161c12f1-d771-4542-8266-fa11b6d6d8cb"/>
    <xsd:import namespace="524b994b-4b1c-494c-90ae-e030c9e9b3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c12f1-d771-4542-8266-fa11b6d6d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994b-4b1c-494c-90ae-e030c9e9b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C843A-9B52-40EF-AC5B-AAD380A304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23ACCC-A19F-4A0C-8318-DA99E2DF8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c12f1-d771-4542-8266-fa11b6d6d8cb"/>
    <ds:schemaRef ds:uri="524b994b-4b1c-494c-90ae-e030c9e9b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DF01B-17B8-480A-A8F7-DF36CFF61E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</Template>
  <TotalTime>1172</TotalTime>
  <Words>1118</Words>
  <Application>Microsoft Office PowerPoint</Application>
  <PresentationFormat>Widescreen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Roboto</vt:lpstr>
      <vt:lpstr>Wingdings</vt:lpstr>
      <vt:lpstr>Office Theme</vt:lpstr>
      <vt:lpstr>Embedding Scholarly activity into practice – presenting your work</vt:lpstr>
      <vt:lpstr>Can we define scholarly activity?</vt:lpstr>
      <vt:lpstr>Boyer’s model of scholarship</vt:lpstr>
      <vt:lpstr>PowerPoint Presentation</vt:lpstr>
      <vt:lpstr>My journey so far…………………….</vt:lpstr>
      <vt:lpstr>Background</vt:lpstr>
      <vt:lpstr>Starting on my journey…..</vt:lpstr>
      <vt:lpstr>My initial steps</vt:lpstr>
      <vt:lpstr>Building scholarly activity into your work…..</vt:lpstr>
      <vt:lpstr>Sharing your findings……</vt:lpstr>
      <vt:lpstr>Evaluating scholarly activity and embedding into your discipline</vt:lpstr>
      <vt:lpstr>Why present and publish?</vt:lpstr>
      <vt:lpstr>Where to get started….?</vt:lpstr>
      <vt:lpstr>Peer support and Collaborations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Kennedy Susan</dc:creator>
  <cp:lastModifiedBy>Sara Smith</cp:lastModifiedBy>
  <cp:revision>14</cp:revision>
  <dcterms:created xsi:type="dcterms:W3CDTF">2019-01-09T16:18:20Z</dcterms:created>
  <dcterms:modified xsi:type="dcterms:W3CDTF">2020-10-16T09:43:13Z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0x01010011600732B8E1F14BBBF75527310CF0ED</vt:lpwstr>
  </property>
</Properties>
</file>