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57" r:id="rId3"/>
    <p:sldId id="271" r:id="rId4"/>
    <p:sldId id="273" r:id="rId5"/>
    <p:sldId id="275" r:id="rId6"/>
    <p:sldId id="272" r:id="rId7"/>
    <p:sldId id="277" r:id="rId8"/>
    <p:sldId id="279" r:id="rId9"/>
    <p:sldId id="281" r:id="rId10"/>
    <p:sldId id="284" r:id="rId11"/>
    <p:sldId id="285" r:id="rId12"/>
    <p:sldId id="286" r:id="rId13"/>
    <p:sldId id="287" r:id="rId14"/>
    <p:sldId id="288" r:id="rId15"/>
    <p:sldId id="289" r:id="rId16"/>
    <p:sldId id="290" r:id="rId17"/>
    <p:sldId id="291" r:id="rId18"/>
    <p:sldId id="258" r:id="rId19"/>
    <p:sldId id="259" r:id="rId20"/>
    <p:sldId id="260" r:id="rId21"/>
    <p:sldId id="261" r:id="rId22"/>
    <p:sldId id="282" r:id="rId23"/>
    <p:sldId id="283" r:id="rId24"/>
    <p:sldId id="262" r:id="rId25"/>
    <p:sldId id="263" r:id="rId26"/>
    <p:sldId id="264" r:id="rId27"/>
    <p:sldId id="267" r:id="rId28"/>
    <p:sldId id="292" r:id="rId29"/>
    <p:sldId id="293" r:id="rId3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69D0D98B-7AFF-4A9F-8BEE-DADA9251FC7F}" type="datetimeFigureOut">
              <a:rPr lang="en-GB" smtClean="0"/>
              <a:t>24/04/2017</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0C30518E-6D94-4F2E-98C2-1C93AB1BAF0D}" type="slidenum">
              <a:rPr lang="en-GB" smtClean="0"/>
              <a:t>‹#›</a:t>
            </a:fld>
            <a:endParaRPr lang="en-GB"/>
          </a:p>
        </p:txBody>
      </p:sp>
    </p:spTree>
    <p:extLst>
      <p:ext uri="{BB962C8B-B14F-4D97-AF65-F5344CB8AC3E}">
        <p14:creationId xmlns:p14="http://schemas.microsoft.com/office/powerpoint/2010/main" val="144342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9DB16C3-02A3-4396-8F41-14723E72838D}" type="datetimeFigureOut">
              <a:rPr lang="en-GB" smtClean="0"/>
              <a:t>24/04/2017</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8222AB3-77A2-40F0-AECF-AC011A505A42}" type="slidenum">
              <a:rPr lang="en-GB" smtClean="0"/>
              <a:t>‹#›</a:t>
            </a:fld>
            <a:endParaRPr lang="en-GB"/>
          </a:p>
        </p:txBody>
      </p:sp>
    </p:spTree>
    <p:extLst>
      <p:ext uri="{BB962C8B-B14F-4D97-AF65-F5344CB8AC3E}">
        <p14:creationId xmlns:p14="http://schemas.microsoft.com/office/powerpoint/2010/main" val="3789959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GB"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GB"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4/24/2017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GB"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4/24/2017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4/24/2017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4/24/2017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GB"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4/24/2017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4/24/2017</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200" b="1" dirty="0"/>
              <a:t>Some critical perspectives on </a:t>
            </a:r>
            <a:r>
              <a:rPr lang="en-GB" sz="3200" b="1" dirty="0" smtClean="0"/>
              <a:t>inclusivity</a:t>
            </a:r>
            <a:r>
              <a:rPr lang="en-GB" b="1" dirty="0"/>
              <a:t/>
            </a:r>
            <a:br>
              <a:rPr lang="en-GB" b="1" dirty="0"/>
            </a:br>
            <a:endParaRPr lang="en-US" dirty="0"/>
          </a:p>
        </p:txBody>
      </p:sp>
      <p:sp>
        <p:nvSpPr>
          <p:cNvPr id="3" name="Subtitle 2"/>
          <p:cNvSpPr>
            <a:spLocks noGrp="1"/>
          </p:cNvSpPr>
          <p:nvPr>
            <p:ph type="subTitle" idx="1"/>
          </p:nvPr>
        </p:nvSpPr>
        <p:spPr/>
        <p:txBody>
          <a:bodyPr>
            <a:normAutofit lnSpcReduction="10000"/>
          </a:bodyPr>
          <a:lstStyle/>
          <a:p>
            <a:r>
              <a:rPr lang="en-US" dirty="0" smtClean="0"/>
              <a:t> </a:t>
            </a:r>
            <a:r>
              <a:rPr lang="en-US" dirty="0" err="1" smtClean="0"/>
              <a:t>Dr</a:t>
            </a:r>
            <a:r>
              <a:rPr lang="en-US" dirty="0" smtClean="0"/>
              <a:t> Sean </a:t>
            </a:r>
            <a:r>
              <a:rPr lang="en-US" dirty="0" smtClean="0"/>
              <a:t>Walton (University of </a:t>
            </a:r>
            <a:r>
              <a:rPr lang="en-US" dirty="0" err="1" smtClean="0"/>
              <a:t>Salford</a:t>
            </a:r>
            <a:r>
              <a:rPr lang="en-US" dirty="0" smtClean="0"/>
              <a:t>)</a:t>
            </a:r>
            <a:endParaRPr lang="en-US" dirty="0" smtClean="0"/>
          </a:p>
          <a:p>
            <a:r>
              <a:rPr lang="en-US" dirty="0" smtClean="0"/>
              <a:t>UHI Webinar</a:t>
            </a:r>
          </a:p>
          <a:p>
            <a:r>
              <a:rPr lang="en-US" dirty="0" smtClean="0"/>
              <a:t>27</a:t>
            </a:r>
            <a:r>
              <a:rPr lang="en-US" baseline="30000" dirty="0" smtClean="0"/>
              <a:t>th</a:t>
            </a:r>
            <a:r>
              <a:rPr lang="en-US" dirty="0" smtClean="0"/>
              <a:t> April 2017</a:t>
            </a:r>
            <a:endParaRPr lang="en-US" dirty="0" smtClean="0"/>
          </a:p>
        </p:txBody>
      </p:sp>
    </p:spTree>
    <p:extLst>
      <p:ext uri="{BB962C8B-B14F-4D97-AF65-F5344CB8AC3E}">
        <p14:creationId xmlns:p14="http://schemas.microsoft.com/office/powerpoint/2010/main" val="3620489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Language of Diversity</a:t>
            </a:r>
            <a:endParaRPr lang="en-GB" dirty="0"/>
          </a:p>
        </p:txBody>
      </p:sp>
      <p:sp>
        <p:nvSpPr>
          <p:cNvPr id="3" name="Content Placeholder 2"/>
          <p:cNvSpPr>
            <a:spLocks noGrp="1"/>
          </p:cNvSpPr>
          <p:nvPr>
            <p:ph idx="1"/>
          </p:nvPr>
        </p:nvSpPr>
        <p:spPr/>
        <p:txBody>
          <a:bodyPr/>
          <a:lstStyle/>
          <a:p>
            <a:r>
              <a:rPr lang="en-GB" sz="2000" dirty="0" smtClean="0"/>
              <a:t>‘Diversity is a strong and emotive term that operates as an unquestionable proposition – it is always – already known as good/desirable within western liberal discourse. This ‘goodness’ references democratising and equality concerns as well as being constituted as a ‘modern’ term. Hence, to oppose it would be to align oneself with ‘elitism’, ‘undemocraticness’, and ‘the past’…In this way [diversity] might be understood as a moral discourse – and the power of moral discourses lies in their capacity to render alternative accounts ‘unsayable’’ (Archer 2007, p 648).</a:t>
            </a:r>
            <a:endParaRPr lang="en-GB" sz="2000" dirty="0"/>
          </a:p>
        </p:txBody>
      </p:sp>
    </p:spTree>
    <p:extLst>
      <p:ext uri="{BB962C8B-B14F-4D97-AF65-F5344CB8AC3E}">
        <p14:creationId xmlns:p14="http://schemas.microsoft.com/office/powerpoint/2010/main" val="24627266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language of diversity cont.</a:t>
            </a:r>
            <a:endParaRPr lang="en-GB" dirty="0"/>
          </a:p>
        </p:txBody>
      </p:sp>
      <p:sp>
        <p:nvSpPr>
          <p:cNvPr id="3" name="Content Placeholder 2"/>
          <p:cNvSpPr>
            <a:spLocks noGrp="1"/>
          </p:cNvSpPr>
          <p:nvPr>
            <p:ph idx="1"/>
          </p:nvPr>
        </p:nvSpPr>
        <p:spPr/>
        <p:txBody>
          <a:bodyPr/>
          <a:lstStyle/>
          <a:p>
            <a:pPr marL="0" indent="0">
              <a:buNone/>
            </a:pPr>
            <a:endParaRPr lang="en-GB" sz="2400" dirty="0" smtClean="0"/>
          </a:p>
          <a:p>
            <a:pPr marL="0" indent="0">
              <a:buNone/>
            </a:pPr>
            <a:r>
              <a:rPr lang="en-GB" sz="2400" dirty="0" smtClean="0"/>
              <a:t>‘Contemporary calls to diversify the curriculum appear unimpeachable, as evidence of an individual or institutional sensitivity to the dangers of racism and ethnocentrism. The moral and cognitive rationales behind such calls seems clear. If we broaden the curriculum to include a range of different intellectual traditions, different ways of knowing, and different racial perspectives, we will create a more inclusive higher education’ (Brookfield 2007, p 557). </a:t>
            </a:r>
            <a:endParaRPr lang="en-GB" sz="2400" dirty="0"/>
          </a:p>
        </p:txBody>
      </p:sp>
    </p:spTree>
    <p:extLst>
      <p:ext uri="{BB962C8B-B14F-4D97-AF65-F5344CB8AC3E}">
        <p14:creationId xmlns:p14="http://schemas.microsoft.com/office/powerpoint/2010/main" val="3762831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Marcuse’s first form of repressive tolerance.</a:t>
            </a:r>
            <a:endParaRPr lang="en-GB" dirty="0"/>
          </a:p>
        </p:txBody>
      </p:sp>
      <p:sp>
        <p:nvSpPr>
          <p:cNvPr id="3" name="Content Placeholder 2"/>
          <p:cNvSpPr>
            <a:spLocks noGrp="1"/>
          </p:cNvSpPr>
          <p:nvPr>
            <p:ph idx="1"/>
          </p:nvPr>
        </p:nvSpPr>
        <p:spPr/>
        <p:txBody>
          <a:bodyPr/>
          <a:lstStyle/>
          <a:p>
            <a:r>
              <a:rPr lang="en-GB" sz="2400" dirty="0" smtClean="0"/>
              <a:t>Marcuse (1965) identifies the first form of repressive tolerance as the tolerance of ‘intolerable’ ideologies and practices. </a:t>
            </a:r>
          </a:p>
          <a:p>
            <a:endParaRPr lang="en-GB" sz="2400" dirty="0"/>
          </a:p>
          <a:p>
            <a:r>
              <a:rPr lang="en-GB" sz="2400" dirty="0" smtClean="0"/>
              <a:t>This is a form of ‘moral isolationism’ (Midgely</a:t>
            </a:r>
            <a:r>
              <a:rPr lang="en-GB" sz="2400" dirty="0"/>
              <a:t> </a:t>
            </a:r>
            <a:r>
              <a:rPr lang="en-GB" sz="2400" dirty="0" smtClean="0"/>
              <a:t>1981) or extreme epistemological relativism whereby all and any viewpoint is given equal consideration.</a:t>
            </a:r>
            <a:endParaRPr lang="en-GB" sz="2400" dirty="0"/>
          </a:p>
        </p:txBody>
      </p:sp>
    </p:spTree>
    <p:extLst>
      <p:ext uri="{BB962C8B-B14F-4D97-AF65-F5344CB8AC3E}">
        <p14:creationId xmlns:p14="http://schemas.microsoft.com/office/powerpoint/2010/main" val="4097301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first form of repressive tolerance in action</a:t>
            </a:r>
            <a:endParaRPr lang="en-GB" dirty="0"/>
          </a:p>
        </p:txBody>
      </p:sp>
      <p:sp>
        <p:nvSpPr>
          <p:cNvPr id="3" name="Content Placeholder 2"/>
          <p:cNvSpPr>
            <a:spLocks noGrp="1"/>
          </p:cNvSpPr>
          <p:nvPr>
            <p:ph idx="1"/>
          </p:nvPr>
        </p:nvSpPr>
        <p:spPr/>
        <p:txBody>
          <a:bodyPr/>
          <a:lstStyle/>
          <a:p>
            <a:r>
              <a:rPr lang="en-GB" sz="2000" dirty="0" smtClean="0"/>
              <a:t>Brookfield (2007) gives the following example of this first form of repressive tolerance in action:</a:t>
            </a:r>
          </a:p>
          <a:p>
            <a:r>
              <a:rPr lang="en-GB" sz="2000" dirty="0" smtClean="0"/>
              <a:t>The call for creationism to be given equal weight in the curriculum alongside the theory of evolution with the implication that both have comparable scientific credibility.</a:t>
            </a:r>
          </a:p>
          <a:p>
            <a:r>
              <a:rPr lang="en-GB" sz="2000" dirty="0" smtClean="0"/>
              <a:t>Teaching that climate change is a contested theory.</a:t>
            </a:r>
          </a:p>
          <a:p>
            <a:r>
              <a:rPr lang="en-GB" sz="2000" dirty="0" smtClean="0"/>
              <a:t>Teaching that the idea of the bell curve as applied in the study of intelligence demonstrates that Europeans are intellectually superior to other people.</a:t>
            </a:r>
          </a:p>
          <a:p>
            <a:endParaRPr lang="en-GB" dirty="0"/>
          </a:p>
        </p:txBody>
      </p:sp>
    </p:spTree>
    <p:extLst>
      <p:ext uri="{BB962C8B-B14F-4D97-AF65-F5344CB8AC3E}">
        <p14:creationId xmlns:p14="http://schemas.microsoft.com/office/powerpoint/2010/main" val="104131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problem with the first form of repressive tolerance.</a:t>
            </a:r>
            <a:endParaRPr lang="en-GB" dirty="0"/>
          </a:p>
        </p:txBody>
      </p:sp>
      <p:sp>
        <p:nvSpPr>
          <p:cNvPr id="3" name="Content Placeholder 2"/>
          <p:cNvSpPr>
            <a:spLocks noGrp="1"/>
          </p:cNvSpPr>
          <p:nvPr>
            <p:ph idx="1"/>
          </p:nvPr>
        </p:nvSpPr>
        <p:spPr/>
        <p:txBody>
          <a:bodyPr/>
          <a:lstStyle/>
          <a:p>
            <a:pPr marL="0" indent="0">
              <a:buNone/>
            </a:pPr>
            <a:r>
              <a:rPr lang="en-GB" sz="2400" dirty="0" smtClean="0"/>
              <a:t>‘In all three cases, the logic of diversity requires that we frame classroom discussions of these issues in terms that give equal and serious consideration to both, or multiple, sides of an argument. Marcuse’s point is that in giving equal consideration to views that reinforce the interests of White supremacy, global capitalism and religious fundamentalism, teachers end up undercutting their own intention of developing students’ powers of critical thinking’ (Brookfield 2007, p 559).</a:t>
            </a:r>
            <a:endParaRPr lang="en-GB" sz="2400" dirty="0"/>
          </a:p>
        </p:txBody>
      </p:sp>
    </p:spTree>
    <p:extLst>
      <p:ext uri="{BB962C8B-B14F-4D97-AF65-F5344CB8AC3E}">
        <p14:creationId xmlns:p14="http://schemas.microsoft.com/office/powerpoint/2010/main" val="2402332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second form of repressive tolerance.</a:t>
            </a:r>
            <a:endParaRPr lang="en-GB" dirty="0"/>
          </a:p>
        </p:txBody>
      </p:sp>
      <p:sp>
        <p:nvSpPr>
          <p:cNvPr id="3" name="Content Placeholder 2"/>
          <p:cNvSpPr>
            <a:spLocks noGrp="1"/>
          </p:cNvSpPr>
          <p:nvPr>
            <p:ph idx="1"/>
          </p:nvPr>
        </p:nvSpPr>
        <p:spPr/>
        <p:txBody>
          <a:bodyPr/>
          <a:lstStyle/>
          <a:p>
            <a:r>
              <a:rPr lang="en-GB" sz="2400" dirty="0" smtClean="0"/>
              <a:t>The second way that repressive tolerance manifests is by marginalising the views of repressed groups while, at the same time, presenting a façade of working in the emancipatory interests of such groups.</a:t>
            </a:r>
          </a:p>
          <a:p>
            <a:endParaRPr lang="en-GB" sz="2400" dirty="0"/>
          </a:p>
          <a:p>
            <a:r>
              <a:rPr lang="en-GB" sz="2400" dirty="0" smtClean="0"/>
              <a:t>There are parallels here with the Critical Race Theory idea of ‘contradiction-closing cases’.</a:t>
            </a:r>
          </a:p>
          <a:p>
            <a:endParaRPr lang="en-GB" sz="2400" dirty="0"/>
          </a:p>
        </p:txBody>
      </p:sp>
    </p:spTree>
    <p:extLst>
      <p:ext uri="{BB962C8B-B14F-4D97-AF65-F5344CB8AC3E}">
        <p14:creationId xmlns:p14="http://schemas.microsoft.com/office/powerpoint/2010/main" val="2193194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Effects of the second form of repressive tolerance</a:t>
            </a:r>
            <a:endParaRPr lang="en-GB" dirty="0"/>
          </a:p>
        </p:txBody>
      </p:sp>
      <p:sp>
        <p:nvSpPr>
          <p:cNvPr id="3" name="Content Placeholder 2"/>
          <p:cNvSpPr>
            <a:spLocks noGrp="1"/>
          </p:cNvSpPr>
          <p:nvPr>
            <p:ph idx="1"/>
          </p:nvPr>
        </p:nvSpPr>
        <p:spPr/>
        <p:txBody>
          <a:bodyPr/>
          <a:lstStyle/>
          <a:p>
            <a:pPr marL="0" indent="0">
              <a:buNone/>
            </a:pPr>
            <a:r>
              <a:rPr lang="en-GB" sz="2000" dirty="0" smtClean="0"/>
              <a:t>‘When a curriculum is widened to include dissenting and radical perspectives that are considered alongside the mainstream perspective, the minority perspectives are always overshadowed by the mainstream one. This happens even if the radical perspectives are scrupulously accorded equal time and space. As long as the dominant Whitestream perspective is included as one of several possible options for study, its presence inevitably overshadows the minority ones, which will always be perceived as alternatives, as others – never as the natural centre to which students should turn (Brookfield 2007, p 559). </a:t>
            </a:r>
            <a:endParaRPr lang="en-GB" sz="2000" dirty="0"/>
          </a:p>
        </p:txBody>
      </p:sp>
    </p:spTree>
    <p:extLst>
      <p:ext uri="{BB962C8B-B14F-4D97-AF65-F5344CB8AC3E}">
        <p14:creationId xmlns:p14="http://schemas.microsoft.com/office/powerpoint/2010/main" val="1755669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Marcuse on the second form of repressive tolerance</a:t>
            </a:r>
            <a:endParaRPr lang="en-GB" dirty="0"/>
          </a:p>
        </p:txBody>
      </p:sp>
      <p:sp>
        <p:nvSpPr>
          <p:cNvPr id="3" name="Content Placeholder 2"/>
          <p:cNvSpPr>
            <a:spLocks noGrp="1"/>
          </p:cNvSpPr>
          <p:nvPr>
            <p:ph idx="1"/>
          </p:nvPr>
        </p:nvSpPr>
        <p:spPr/>
        <p:txBody>
          <a:bodyPr/>
          <a:lstStyle/>
          <a:p>
            <a:pPr marL="0" indent="0">
              <a:buNone/>
            </a:pPr>
            <a:r>
              <a:rPr lang="en-GB" sz="2000" dirty="0" smtClean="0"/>
              <a:t>‘</a:t>
            </a:r>
            <a:r>
              <a:rPr lang="en-GB" sz="2400" dirty="0" smtClean="0"/>
              <a:t>the people exposed to this impartiality are no </a:t>
            </a:r>
            <a:r>
              <a:rPr lang="en-GB" sz="2400" i="1" dirty="0" smtClean="0"/>
              <a:t>tabula rasae</a:t>
            </a:r>
            <a:r>
              <a:rPr lang="en-GB" sz="2400" dirty="0" smtClean="0"/>
              <a:t>, they are indoctrinated by the conditions under which they live and think and which they do not transcend. To enable them to become autonomous, to find by themselves what is true and what is false for man in the existing society, they would have to be freed from the prevailing indoctrination (which is no longer recognised as indoctrination) (Marcuse 1965, p 98-99). </a:t>
            </a:r>
          </a:p>
        </p:txBody>
      </p:sp>
    </p:spTree>
    <p:extLst>
      <p:ext uri="{BB962C8B-B14F-4D97-AF65-F5344CB8AC3E}">
        <p14:creationId xmlns:p14="http://schemas.microsoft.com/office/powerpoint/2010/main" val="10333245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one-dimensional university</a:t>
            </a:r>
            <a:endParaRPr lang="en-US" dirty="0"/>
          </a:p>
        </p:txBody>
      </p:sp>
      <p:sp>
        <p:nvSpPr>
          <p:cNvPr id="3" name="Content Placeholder 2"/>
          <p:cNvSpPr>
            <a:spLocks noGrp="1"/>
          </p:cNvSpPr>
          <p:nvPr>
            <p:ph idx="1"/>
          </p:nvPr>
        </p:nvSpPr>
        <p:spPr/>
        <p:txBody>
          <a:bodyPr>
            <a:normAutofit/>
          </a:bodyPr>
          <a:lstStyle/>
          <a:p>
            <a:r>
              <a:rPr lang="en-US" dirty="0" smtClean="0"/>
              <a:t>Bureaucratic and compliance culture in HE.</a:t>
            </a:r>
            <a:r>
              <a:rPr lang="en-GB" dirty="0"/>
              <a:t> </a:t>
            </a:r>
          </a:p>
          <a:p>
            <a:r>
              <a:rPr lang="en-GB" i="1" dirty="0"/>
              <a:t>Now college culture, once a haven for critical theory, mirrors that of commercial realms with an unsettling precision. The rhetoric and mentality of corporations are actualised in ‘universities’ claims to marketplace ‘excellence’, a consumerist, anything goes curriculum, and increasingly desperate popular reliance on the college degree as security against obsolescence in the globalized economy </a:t>
            </a:r>
            <a:r>
              <a:rPr lang="en-GB" dirty="0"/>
              <a:t>(Cunningham 2013, p 544).</a:t>
            </a:r>
          </a:p>
          <a:p>
            <a:endParaRPr lang="en-US" dirty="0"/>
          </a:p>
        </p:txBody>
      </p:sp>
    </p:spTree>
    <p:extLst>
      <p:ext uri="{BB962C8B-B14F-4D97-AF65-F5344CB8AC3E}">
        <p14:creationId xmlns:p14="http://schemas.microsoft.com/office/powerpoint/2010/main" val="8374012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Pedagogy in crisis</a:t>
            </a:r>
            <a:endParaRPr lang="en-US" dirty="0"/>
          </a:p>
        </p:txBody>
      </p:sp>
      <p:sp>
        <p:nvSpPr>
          <p:cNvPr id="3" name="Content Placeholder 2"/>
          <p:cNvSpPr>
            <a:spLocks noGrp="1"/>
          </p:cNvSpPr>
          <p:nvPr>
            <p:ph idx="1"/>
          </p:nvPr>
        </p:nvSpPr>
        <p:spPr/>
        <p:txBody>
          <a:bodyPr/>
          <a:lstStyle/>
          <a:p>
            <a:r>
              <a:rPr lang="en-US" dirty="0" err="1" smtClean="0"/>
              <a:t>Cunnigham</a:t>
            </a:r>
            <a:r>
              <a:rPr lang="en-US" dirty="0" smtClean="0"/>
              <a:t> argues that even the teaching of critical theory itself has become packaged and </a:t>
            </a:r>
            <a:r>
              <a:rPr lang="en-US" dirty="0" err="1" smtClean="0"/>
              <a:t>commodified</a:t>
            </a:r>
            <a:r>
              <a:rPr lang="en-US" dirty="0" smtClean="0"/>
              <a:t> and an (ironic) example of one-dimensionality.</a:t>
            </a:r>
          </a:p>
          <a:p>
            <a:r>
              <a:rPr lang="en-US" dirty="0" smtClean="0"/>
              <a:t>Disagreement amongst critical theorist: Critical Race Theory; Race Critical Theory; Marxist Critical Theory…</a:t>
            </a:r>
          </a:p>
          <a:p>
            <a:r>
              <a:rPr lang="en-US" dirty="0" smtClean="0"/>
              <a:t>McArthur (2010) has called for an end to this ‘disagreement amongst friends’ to focus on the real issues.</a:t>
            </a:r>
            <a:endParaRPr lang="en-US" dirty="0"/>
          </a:p>
        </p:txBody>
      </p:sp>
    </p:spTree>
    <p:extLst>
      <p:ext uri="{BB962C8B-B14F-4D97-AF65-F5344CB8AC3E}">
        <p14:creationId xmlns:p14="http://schemas.microsoft.com/office/powerpoint/2010/main" val="1101014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Work in one of the UK’s most diverse higher education institutions.</a:t>
            </a:r>
          </a:p>
          <a:p>
            <a:r>
              <a:rPr lang="en-US" dirty="0" smtClean="0"/>
              <a:t>Persistent problem of the ‘attainment gap’.</a:t>
            </a:r>
          </a:p>
          <a:p>
            <a:r>
              <a:rPr lang="en-US" dirty="0" smtClean="0"/>
              <a:t>Ineffective/inefficient diversity interventions.</a:t>
            </a:r>
          </a:p>
          <a:p>
            <a:r>
              <a:rPr lang="en-US" dirty="0" smtClean="0"/>
              <a:t>Political climate.</a:t>
            </a:r>
          </a:p>
          <a:p>
            <a:r>
              <a:rPr lang="en-US" dirty="0" smtClean="0"/>
              <a:t>Competing/complementary theoretical perspectives that explain/tackle inequalities.</a:t>
            </a:r>
            <a:endParaRPr lang="en-US" dirty="0"/>
          </a:p>
        </p:txBody>
      </p:sp>
    </p:spTree>
    <p:extLst>
      <p:ext uri="{BB962C8B-B14F-4D97-AF65-F5344CB8AC3E}">
        <p14:creationId xmlns:p14="http://schemas.microsoft.com/office/powerpoint/2010/main" val="13933834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Race Theory (CRT)</a:t>
            </a:r>
            <a:endParaRPr lang="en-US" dirty="0"/>
          </a:p>
        </p:txBody>
      </p:sp>
      <p:sp>
        <p:nvSpPr>
          <p:cNvPr id="3" name="Content Placeholder 2"/>
          <p:cNvSpPr>
            <a:spLocks noGrp="1"/>
          </p:cNvSpPr>
          <p:nvPr>
            <p:ph idx="1"/>
          </p:nvPr>
        </p:nvSpPr>
        <p:spPr/>
        <p:txBody>
          <a:bodyPr>
            <a:normAutofit lnSpcReduction="10000"/>
          </a:bodyPr>
          <a:lstStyle/>
          <a:p>
            <a:r>
              <a:rPr lang="en-US" dirty="0" smtClean="0"/>
              <a:t>Origins in the Critical Legal Studies (CLS) movement in the USA.</a:t>
            </a:r>
          </a:p>
          <a:p>
            <a:r>
              <a:rPr lang="en-US" dirty="0" smtClean="0"/>
              <a:t>A product of the perceived narrow focus of CLS on issues relating to class and economic inequalities. </a:t>
            </a:r>
          </a:p>
          <a:p>
            <a:r>
              <a:rPr lang="en-US" dirty="0" smtClean="0"/>
              <a:t>CRT scholars seek to create a theoretical base from which to understand the way that the law (and other institutions) operate to construct and maintain racial inequalities.</a:t>
            </a:r>
          </a:p>
          <a:p>
            <a:r>
              <a:rPr lang="en-US" dirty="0" smtClean="0"/>
              <a:t>Focuses on the lived experiences of the people of </a:t>
            </a:r>
            <a:r>
              <a:rPr lang="en-US" dirty="0" err="1" smtClean="0"/>
              <a:t>colour</a:t>
            </a:r>
            <a:r>
              <a:rPr lang="en-US" dirty="0" smtClean="0"/>
              <a:t> (to use a North American expression).</a:t>
            </a:r>
            <a:endParaRPr lang="en-US" dirty="0"/>
          </a:p>
        </p:txBody>
      </p:sp>
    </p:spTree>
    <p:extLst>
      <p:ext uri="{BB962C8B-B14F-4D97-AF65-F5344CB8AC3E}">
        <p14:creationId xmlns:p14="http://schemas.microsoft.com/office/powerpoint/2010/main" val="8541603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Kimberly Crenshaw on CRT</a:t>
            </a:r>
            <a:endParaRPr lang="en-US" dirty="0"/>
          </a:p>
        </p:txBody>
      </p:sp>
      <p:sp>
        <p:nvSpPr>
          <p:cNvPr id="3" name="Content Placeholder 2"/>
          <p:cNvSpPr>
            <a:spLocks noGrp="1"/>
          </p:cNvSpPr>
          <p:nvPr>
            <p:ph idx="1"/>
          </p:nvPr>
        </p:nvSpPr>
        <p:spPr/>
        <p:txBody>
          <a:bodyPr/>
          <a:lstStyle/>
          <a:p>
            <a:r>
              <a:rPr lang="en-GB" i="1" dirty="0"/>
              <a:t>In short, we intended to evoke a particular atmosphere in which progressive scholars of colour struggled to piece together an intellectual identity and a political practice that would take the form both of a left intervention into race discourse and a race intervention into left discourse. </a:t>
            </a:r>
            <a:r>
              <a:rPr lang="en-GB" dirty="0"/>
              <a:t>(Crenshaw et al. 1995, xix)</a:t>
            </a:r>
          </a:p>
          <a:p>
            <a:endParaRPr lang="en-US" dirty="0"/>
          </a:p>
        </p:txBody>
      </p:sp>
    </p:spTree>
    <p:extLst>
      <p:ext uri="{BB962C8B-B14F-4D97-AF65-F5344CB8AC3E}">
        <p14:creationId xmlns:p14="http://schemas.microsoft.com/office/powerpoint/2010/main" val="28391036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dirty="0" smtClean="0"/>
              <a:t>Critical Race Theory (</a:t>
            </a:r>
            <a:r>
              <a:rPr lang="en-GB" altLang="en-US" dirty="0" smtClean="0"/>
              <a:t>CRT): Some assumptions.</a:t>
            </a:r>
            <a:endParaRPr lang="en-GB" altLang="en-US" dirty="0" smtClean="0"/>
          </a:p>
        </p:txBody>
      </p:sp>
      <p:sp>
        <p:nvSpPr>
          <p:cNvPr id="29699" name="Content Placeholder 2"/>
          <p:cNvSpPr>
            <a:spLocks noGrp="1"/>
          </p:cNvSpPr>
          <p:nvPr>
            <p:ph idx="1"/>
          </p:nvPr>
        </p:nvSpPr>
        <p:spPr/>
        <p:txBody>
          <a:bodyPr>
            <a:normAutofit fontScale="85000" lnSpcReduction="20000"/>
          </a:bodyPr>
          <a:lstStyle/>
          <a:p>
            <a:r>
              <a:rPr lang="en-GB" altLang="en-US" sz="2000" smtClean="0"/>
              <a:t>Racism is deeply embedded in Western Societies. It is the normal, everyday experience of people of colour. Racist assumptions, attitudes, and behaviour persist through deep seated and ingrained beliefs, practices and institutions. It is not something that will disappear over time, but is a fundamental characteristic of social reality.</a:t>
            </a:r>
          </a:p>
          <a:p>
            <a:r>
              <a:rPr lang="en-GB" altLang="en-US" sz="2000" smtClean="0"/>
              <a:t>Interest convergence. There are few incentives to eliminate racism because it advances the interests of both White elites (materially).</a:t>
            </a:r>
          </a:p>
          <a:p>
            <a:r>
              <a:rPr lang="en-GB" altLang="en-US" sz="2000" smtClean="0"/>
              <a:t>Race is a social construct. Race does not correspond to any hard and fast biological categories. Races are categories invented by society and are constructed, reconstructed, and made obsolete, as circumstance requires. Race is only ‘real’ insofar as there are complex material structures and institutions that perpetuate it. </a:t>
            </a:r>
          </a:p>
          <a:p>
            <a:r>
              <a:rPr lang="en-GB" altLang="en-US" sz="2000" smtClean="0"/>
              <a:t>Voice of colour. Because of their direct experience of oppression, people from non-White minorities may be able to provide insights into issues of race and racism of which Whites are unlikely to be aware.</a:t>
            </a:r>
          </a:p>
          <a:p>
            <a:endParaRPr lang="en-GB" altLang="en-US" sz="2400" smtClean="0"/>
          </a:p>
        </p:txBody>
      </p:sp>
    </p:spTree>
    <p:extLst>
      <p:ext uri="{BB962C8B-B14F-4D97-AF65-F5344CB8AC3E}">
        <p14:creationId xmlns:p14="http://schemas.microsoft.com/office/powerpoint/2010/main" val="17646616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altLang="en-US" smtClean="0"/>
              <a:t>Uses of CRT</a:t>
            </a:r>
          </a:p>
        </p:txBody>
      </p:sp>
      <p:sp>
        <p:nvSpPr>
          <p:cNvPr id="30723" name="Content Placeholder 2"/>
          <p:cNvSpPr>
            <a:spLocks noGrp="1"/>
          </p:cNvSpPr>
          <p:nvPr>
            <p:ph idx="1"/>
          </p:nvPr>
        </p:nvSpPr>
        <p:spPr/>
        <p:txBody>
          <a:bodyPr/>
          <a:lstStyle/>
          <a:p>
            <a:r>
              <a:rPr lang="en-GB" altLang="en-US" smtClean="0"/>
              <a:t>Analysis of UK Education System from CRT perspective.</a:t>
            </a:r>
          </a:p>
          <a:p>
            <a:r>
              <a:rPr lang="en-GB" altLang="en-US" smtClean="0"/>
              <a:t>Analysis of political trends to portray the working class as ‘white but not quite’ (Gillborn, 2010).</a:t>
            </a:r>
          </a:p>
          <a:p>
            <a:r>
              <a:rPr lang="en-GB" altLang="en-US" smtClean="0"/>
              <a:t>Analysis of media portrayals of the white working class a victims of ethnic diversity.</a:t>
            </a:r>
          </a:p>
          <a:p>
            <a:r>
              <a:rPr lang="en-GB" altLang="en-US" smtClean="0"/>
              <a:t>Research and analysis of media meta-narratives to portray diversity interventions as a waste of tax-payers money. </a:t>
            </a:r>
          </a:p>
        </p:txBody>
      </p:sp>
    </p:spTree>
    <p:extLst>
      <p:ext uri="{BB962C8B-B14F-4D97-AF65-F5344CB8AC3E}">
        <p14:creationId xmlns:p14="http://schemas.microsoft.com/office/powerpoint/2010/main" val="28247524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Idealist CRT</a:t>
            </a:r>
            <a:endParaRPr lang="en-US" dirty="0"/>
          </a:p>
        </p:txBody>
      </p:sp>
      <p:sp>
        <p:nvSpPr>
          <p:cNvPr id="3" name="Content Placeholder 2"/>
          <p:cNvSpPr>
            <a:spLocks noGrp="1"/>
          </p:cNvSpPr>
          <p:nvPr>
            <p:ph idx="1"/>
          </p:nvPr>
        </p:nvSpPr>
        <p:spPr/>
        <p:txBody>
          <a:bodyPr>
            <a:normAutofit lnSpcReduction="10000"/>
          </a:bodyPr>
          <a:lstStyle/>
          <a:p>
            <a:r>
              <a:rPr lang="en-GB" i="1" dirty="0" smtClean="0"/>
              <a:t>An </a:t>
            </a:r>
            <a:r>
              <a:rPr lang="en-GB" i="1" dirty="0"/>
              <a:t>idealist school [of CRT] holds that race and discrimination are largely functions of attitude and social formation. For these thinkers, race is a social construction created out of words, symbols, stereotypes, and categories. As such, we may purge discrimination by ridding ourselves of the texts, narratives, ideas, and meanings that give rise to it and that convey the message that people of other racial groups are unworthy, lazy, and dangerous. These writers analyse hate speech, media images, census categories, and such issues as </a:t>
            </a:r>
            <a:r>
              <a:rPr lang="en-GB" i="1" dirty="0" err="1"/>
              <a:t>intersectionality</a:t>
            </a:r>
            <a:r>
              <a:rPr lang="en-GB" i="1" dirty="0"/>
              <a:t> and essentialism</a:t>
            </a:r>
            <a:r>
              <a:rPr lang="en-GB" dirty="0"/>
              <a:t>. (Delgado 2003, 123)</a:t>
            </a:r>
          </a:p>
          <a:p>
            <a:endParaRPr lang="en-US" dirty="0"/>
          </a:p>
        </p:txBody>
      </p:sp>
    </p:spTree>
    <p:extLst>
      <p:ext uri="{BB962C8B-B14F-4D97-AF65-F5344CB8AC3E}">
        <p14:creationId xmlns:p14="http://schemas.microsoft.com/office/powerpoint/2010/main" val="16133649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Materialist CRT</a:t>
            </a:r>
            <a:endParaRPr lang="en-US" dirty="0"/>
          </a:p>
        </p:txBody>
      </p:sp>
      <p:sp>
        <p:nvSpPr>
          <p:cNvPr id="3" name="Content Placeholder 2"/>
          <p:cNvSpPr>
            <a:spLocks noGrp="1"/>
          </p:cNvSpPr>
          <p:nvPr>
            <p:ph idx="1"/>
          </p:nvPr>
        </p:nvSpPr>
        <p:spPr/>
        <p:txBody>
          <a:bodyPr/>
          <a:lstStyle/>
          <a:p>
            <a:r>
              <a:rPr lang="en-GB" i="1" dirty="0"/>
              <a:t>Black people are the magical faces at the bottom of society’s well. Even the poorest whites, those who must live their lives only a few levels above, gain their self-esteem by gazing down on us. Surely, they must know that their deliverance depends on letting down their ropes. Only by working together is escape possible. Over time, many reach out, but most simply watch, mesmerized into maintaining their unspoken commitment to keeping us where we are, at whatever cost to them or to us. </a:t>
            </a:r>
            <a:r>
              <a:rPr lang="en-GB" dirty="0" smtClean="0"/>
              <a:t>(Derrick Bell, Faces a the Bottom of the Well, Epigraph</a:t>
            </a:r>
            <a:r>
              <a:rPr lang="en-GB" dirty="0"/>
              <a:t>)</a:t>
            </a:r>
          </a:p>
          <a:p>
            <a:endParaRPr lang="en-US" dirty="0"/>
          </a:p>
        </p:txBody>
      </p:sp>
    </p:spTree>
    <p:extLst>
      <p:ext uri="{BB962C8B-B14F-4D97-AF65-F5344CB8AC3E}">
        <p14:creationId xmlns:p14="http://schemas.microsoft.com/office/powerpoint/2010/main" val="40127666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Materialist CRT again</a:t>
            </a:r>
            <a:endParaRPr lang="en-US" dirty="0"/>
          </a:p>
        </p:txBody>
      </p:sp>
      <p:sp>
        <p:nvSpPr>
          <p:cNvPr id="3" name="Content Placeholder 2"/>
          <p:cNvSpPr>
            <a:spLocks noGrp="1"/>
          </p:cNvSpPr>
          <p:nvPr>
            <p:ph idx="1"/>
          </p:nvPr>
        </p:nvSpPr>
        <p:spPr/>
        <p:txBody>
          <a:bodyPr>
            <a:normAutofit/>
          </a:bodyPr>
          <a:lstStyle/>
          <a:p>
            <a:r>
              <a:rPr lang="en-GB" i="1" dirty="0"/>
              <a:t>Some believe that racism is dead, or that discrimination on the basis of class is much more serious. For Bell, the two forms of discrimination are intimately connected: The situation is not either-or. Much of racial discrimination rests on an economic base – it is a means of securing class advantage. It is also a means by which elite Whites secure the cooperation of down-and-out working class whites, who might otherwise join forces with struggling blacks against the corporate forces that oppress them both. </a:t>
            </a:r>
            <a:r>
              <a:rPr lang="en-GB" dirty="0"/>
              <a:t>(Delgado and </a:t>
            </a:r>
            <a:r>
              <a:rPr lang="en-GB" dirty="0" err="1"/>
              <a:t>Stefancic</a:t>
            </a:r>
            <a:r>
              <a:rPr lang="en-GB" dirty="0"/>
              <a:t> 2005, 369)</a:t>
            </a:r>
          </a:p>
          <a:p>
            <a:endParaRPr lang="en-US" dirty="0"/>
          </a:p>
        </p:txBody>
      </p:sp>
    </p:spTree>
    <p:extLst>
      <p:ext uri="{BB962C8B-B14F-4D97-AF65-F5344CB8AC3E}">
        <p14:creationId xmlns:p14="http://schemas.microsoft.com/office/powerpoint/2010/main" val="556064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Gillborn</a:t>
            </a:r>
            <a:r>
              <a:rPr lang="en-US" dirty="0" smtClean="0"/>
              <a:t> on race and class</a:t>
            </a:r>
            <a:endParaRPr lang="en-US" dirty="0"/>
          </a:p>
        </p:txBody>
      </p:sp>
      <p:sp>
        <p:nvSpPr>
          <p:cNvPr id="3" name="Content Placeholder 2"/>
          <p:cNvSpPr>
            <a:spLocks noGrp="1"/>
          </p:cNvSpPr>
          <p:nvPr>
            <p:ph idx="1"/>
          </p:nvPr>
        </p:nvSpPr>
        <p:spPr/>
        <p:txBody>
          <a:bodyPr>
            <a:normAutofit fontScale="92500"/>
          </a:bodyPr>
          <a:lstStyle/>
          <a:p>
            <a:r>
              <a:rPr lang="en-GB" i="1" dirty="0" smtClean="0"/>
              <a:t>The </a:t>
            </a:r>
            <a:r>
              <a:rPr lang="en-GB" i="1" dirty="0"/>
              <a:t>benefits for the White working class are more mixed but, on balance, remain clear; they may face a tougher time qualifying for benefits but they know that their interests will be secure against those of </a:t>
            </a:r>
            <a:r>
              <a:rPr lang="en-GB" i="1" dirty="0" err="1"/>
              <a:t>minoritised</a:t>
            </a:r>
            <a:r>
              <a:rPr lang="en-GB" i="1" dirty="0"/>
              <a:t> groups because the solidarity of the White middle classes ensures that the spectre of racial violence (both symbolic and real) will be mobilised if, for example, their educational or employment prospects dip below those of key (especially Black) </a:t>
            </a:r>
            <a:r>
              <a:rPr lang="en-GB" i="1" dirty="0" err="1"/>
              <a:t>minoritised</a:t>
            </a:r>
            <a:r>
              <a:rPr lang="en-GB" i="1" dirty="0"/>
              <a:t> groups. In addition, this group can always console themselves that they are part of the respectable class fraction rather than the degenerate section. </a:t>
            </a:r>
            <a:r>
              <a:rPr lang="en-GB" dirty="0"/>
              <a:t>(</a:t>
            </a:r>
            <a:r>
              <a:rPr lang="en-GB" dirty="0" err="1"/>
              <a:t>Gillborn</a:t>
            </a:r>
            <a:r>
              <a:rPr lang="en-GB" dirty="0"/>
              <a:t>, 2010b, 21-22)</a:t>
            </a:r>
          </a:p>
          <a:p>
            <a:endParaRPr lang="en-US" dirty="0"/>
          </a:p>
        </p:txBody>
      </p:sp>
    </p:spTree>
    <p:extLst>
      <p:ext uri="{BB962C8B-B14F-4D97-AF65-F5344CB8AC3E}">
        <p14:creationId xmlns:p14="http://schemas.microsoft.com/office/powerpoint/2010/main" val="37027354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possible implications for practice.</a:t>
            </a:r>
            <a:r>
              <a:rPr lang="en-GB" dirty="0" smtClean="0"/>
              <a:t> </a:t>
            </a:r>
            <a:endParaRPr lang="en-GB" dirty="0"/>
          </a:p>
        </p:txBody>
      </p:sp>
      <p:sp>
        <p:nvSpPr>
          <p:cNvPr id="3" name="Content Placeholder 2"/>
          <p:cNvSpPr>
            <a:spLocks noGrp="1"/>
          </p:cNvSpPr>
          <p:nvPr>
            <p:ph idx="1"/>
          </p:nvPr>
        </p:nvSpPr>
        <p:spPr/>
        <p:txBody>
          <a:bodyPr>
            <a:normAutofit/>
          </a:bodyPr>
          <a:lstStyle/>
          <a:p>
            <a:r>
              <a:rPr lang="en-GB" sz="2000" dirty="0" smtClean="0"/>
              <a:t>Focus is on curriculum design from </a:t>
            </a:r>
            <a:r>
              <a:rPr lang="en-GB" sz="2000" i="1" dirty="0" smtClean="0"/>
              <a:t>only</a:t>
            </a:r>
            <a:r>
              <a:rPr lang="en-GB" sz="2000" dirty="0" smtClean="0"/>
              <a:t> an inclusive perspective</a:t>
            </a:r>
            <a:r>
              <a:rPr lang="en-GB" sz="2000" dirty="0" smtClean="0"/>
              <a:t>.</a:t>
            </a:r>
            <a:endParaRPr lang="en-GB" sz="2000" dirty="0" smtClean="0"/>
          </a:p>
          <a:p>
            <a:r>
              <a:rPr lang="en-GB" sz="2000" dirty="0" smtClean="0"/>
              <a:t>Discusses perspectives within education that focus on the experience of minoritised and repressed groups e.g. CRT, feminist, </a:t>
            </a:r>
            <a:r>
              <a:rPr lang="en-GB" sz="2000" dirty="0" smtClean="0"/>
              <a:t>Marxist </a:t>
            </a:r>
            <a:r>
              <a:rPr lang="en-GB" sz="2000" dirty="0" smtClean="0"/>
              <a:t>critical pedagogues</a:t>
            </a:r>
            <a:r>
              <a:rPr lang="en-GB" sz="2000" dirty="0" smtClean="0"/>
              <a:t>.</a:t>
            </a:r>
            <a:endParaRPr lang="en-GB" sz="2000" dirty="0"/>
          </a:p>
          <a:p>
            <a:r>
              <a:rPr lang="en-GB" sz="2000" dirty="0" smtClean="0"/>
              <a:t>Create </a:t>
            </a:r>
            <a:r>
              <a:rPr lang="en-GB" sz="2000" dirty="0" smtClean="0"/>
              <a:t>safe space for critical engagement with concepts of diversity, inclusion, and identity and questions our understanding of our own identity, that of our learners, and the conceptual frameworks we use to understand our relationships (Cousin 2011, Foucault 1979, Lyotard 1974). </a:t>
            </a:r>
            <a:endParaRPr lang="en-GB" sz="2000" dirty="0"/>
          </a:p>
        </p:txBody>
      </p:sp>
    </p:spTree>
    <p:extLst>
      <p:ext uri="{BB962C8B-B14F-4D97-AF65-F5344CB8AC3E}">
        <p14:creationId xmlns:p14="http://schemas.microsoft.com/office/powerpoint/2010/main" val="291722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Any comments or questions?</a:t>
            </a:r>
            <a:endParaRPr lang="en-GB" dirty="0"/>
          </a:p>
        </p:txBody>
      </p:sp>
      <p:sp>
        <p:nvSpPr>
          <p:cNvPr id="3" name="Content Placeholder 2"/>
          <p:cNvSpPr>
            <a:spLocks noGrp="1"/>
          </p:cNvSpPr>
          <p:nvPr>
            <p:ph idx="1"/>
          </p:nvPr>
        </p:nvSpPr>
        <p:spPr/>
        <p:txBody>
          <a:bodyPr>
            <a:normAutofit/>
          </a:bodyPr>
          <a:lstStyle/>
          <a:p>
            <a:pPr marL="0" indent="0">
              <a:buNone/>
            </a:pPr>
            <a:endParaRPr lang="en-GB" sz="9600" dirty="0" smtClean="0"/>
          </a:p>
          <a:p>
            <a:pPr marL="0" indent="0">
              <a:buNone/>
            </a:pPr>
            <a:r>
              <a:rPr lang="en-GB" sz="9600" dirty="0"/>
              <a:t>	</a:t>
            </a:r>
            <a:r>
              <a:rPr lang="en-GB" sz="9600" dirty="0" smtClean="0"/>
              <a:t>			?</a:t>
            </a:r>
            <a:endParaRPr lang="en-GB" sz="9600" dirty="0"/>
          </a:p>
        </p:txBody>
      </p:sp>
    </p:spTree>
    <p:extLst>
      <p:ext uri="{BB962C8B-B14F-4D97-AF65-F5344CB8AC3E}">
        <p14:creationId xmlns:p14="http://schemas.microsoft.com/office/powerpoint/2010/main" val="42528989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of theory</a:t>
            </a:r>
            <a:endParaRPr lang="en-US" dirty="0"/>
          </a:p>
        </p:txBody>
      </p:sp>
      <p:sp>
        <p:nvSpPr>
          <p:cNvPr id="3" name="Content Placeholder 2"/>
          <p:cNvSpPr>
            <a:spLocks noGrp="1"/>
          </p:cNvSpPr>
          <p:nvPr>
            <p:ph idx="1"/>
          </p:nvPr>
        </p:nvSpPr>
        <p:spPr/>
        <p:txBody>
          <a:bodyPr/>
          <a:lstStyle/>
          <a:p>
            <a:r>
              <a:rPr lang="en-US" dirty="0" smtClean="0"/>
              <a:t>General </a:t>
            </a:r>
            <a:r>
              <a:rPr lang="en-US" dirty="0"/>
              <a:t>trends in the sector </a:t>
            </a:r>
          </a:p>
          <a:p>
            <a:r>
              <a:rPr lang="en-US" dirty="0" smtClean="0"/>
              <a:t>Our </a:t>
            </a:r>
            <a:r>
              <a:rPr lang="en-US" dirty="0"/>
              <a:t>own institutions</a:t>
            </a:r>
          </a:p>
          <a:p>
            <a:r>
              <a:rPr lang="en-US" dirty="0" smtClean="0"/>
              <a:t>Student </a:t>
            </a:r>
            <a:r>
              <a:rPr lang="en-US" dirty="0"/>
              <a:t>deficit model</a:t>
            </a:r>
          </a:p>
          <a:p>
            <a:r>
              <a:rPr lang="en-US" dirty="0" smtClean="0"/>
              <a:t>Interventions </a:t>
            </a:r>
            <a:r>
              <a:rPr lang="en-US" dirty="0"/>
              <a:t>that work</a:t>
            </a:r>
          </a:p>
        </p:txBody>
      </p:sp>
    </p:spTree>
    <p:extLst>
      <p:ext uri="{BB962C8B-B14F-4D97-AF65-F5344CB8AC3E}">
        <p14:creationId xmlns:p14="http://schemas.microsoft.com/office/powerpoint/2010/main" val="3878305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412776"/>
            <a:ext cx="8229600" cy="762000"/>
          </a:xfrm>
        </p:spPr>
        <p:txBody>
          <a:bodyPr>
            <a:normAutofit fontScale="90000"/>
          </a:bodyPr>
          <a:lstStyle/>
          <a:p>
            <a:r>
              <a:rPr lang="en-GB" dirty="0" smtClean="0"/>
              <a:t>Background – Race, Ethnicity and HE </a:t>
            </a:r>
            <a:br>
              <a:rPr lang="en-GB" dirty="0" smtClean="0"/>
            </a:b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Phase 1 – Pre 1990 – ‘state of ignorance’ – colour blind – cultural deficit. </a:t>
            </a:r>
          </a:p>
          <a:p>
            <a:endParaRPr lang="en-GB" dirty="0" smtClean="0"/>
          </a:p>
          <a:p>
            <a:r>
              <a:rPr lang="en-GB" dirty="0" smtClean="0"/>
              <a:t>Phase 2 – 1990’s – Widening participation – disproportionate numbers of BME students HE, but largely in New Universities. Emphasis on removing barriers to entry. </a:t>
            </a:r>
          </a:p>
          <a:p>
            <a:endParaRPr lang="en-GB" dirty="0" smtClean="0"/>
          </a:p>
          <a:p>
            <a:r>
              <a:rPr lang="en-GB" dirty="0" smtClean="0"/>
              <a:t>Phase 3 – 2000 to present – Gradual uncovering and recognition of a ‘problem’ – evidence base gradually begins to build (Connors, et al (2003) and (2004); Law et al (2004); </a:t>
            </a:r>
            <a:r>
              <a:rPr lang="en-GB" dirty="0" err="1" smtClean="0"/>
              <a:t>Tolley</a:t>
            </a:r>
            <a:r>
              <a:rPr lang="en-GB" dirty="0" smtClean="0"/>
              <a:t> and Rundle, 2006; </a:t>
            </a:r>
            <a:r>
              <a:rPr lang="en-GB" dirty="0" err="1" smtClean="0"/>
              <a:t>Broecke</a:t>
            </a:r>
            <a:r>
              <a:rPr lang="en-GB" dirty="0" smtClean="0"/>
              <a:t> and Nicholls, 2007; HEA/ECU (2008), Fielding et al (2008); ECU, 2010; NUS, 2011, Singh, 2011, HEA/ECU, 2011) </a:t>
            </a:r>
          </a:p>
          <a:p>
            <a:endParaRPr lang="en-GB" dirty="0"/>
          </a:p>
        </p:txBody>
      </p:sp>
      <p:sp>
        <p:nvSpPr>
          <p:cNvPr id="4" name="TextBox 3"/>
          <p:cNvSpPr txBox="1"/>
          <p:nvPr/>
        </p:nvSpPr>
        <p:spPr>
          <a:xfrm>
            <a:off x="1115616" y="6303857"/>
            <a:ext cx="2712602" cy="307777"/>
          </a:xfrm>
          <a:prstGeom prst="rect">
            <a:avLst/>
          </a:prstGeom>
          <a:noFill/>
        </p:spPr>
        <p:txBody>
          <a:bodyPr wrap="none" rtlCol="0">
            <a:spAutoFit/>
          </a:bodyPr>
          <a:lstStyle/>
          <a:p>
            <a:r>
              <a:rPr lang="en-GB" sz="1400" dirty="0" smtClean="0"/>
              <a:t>Source: Cousin and Singh 2012</a:t>
            </a:r>
            <a:endParaRPr lang="en-GB" sz="1400" dirty="0"/>
          </a:p>
        </p:txBody>
      </p:sp>
    </p:spTree>
    <p:extLst>
      <p:ext uri="{BB962C8B-B14F-4D97-AF65-F5344CB8AC3E}">
        <p14:creationId xmlns:p14="http://schemas.microsoft.com/office/powerpoint/2010/main" val="940821666"/>
      </p:ext>
    </p:extLst>
  </p:cSld>
  <p:clrMapOvr>
    <a:masterClrMapping/>
  </p:clrMapOvr>
  <mc:AlternateContent xmlns:mc="http://schemas.openxmlformats.org/markup-compatibility/2006">
    <mc:Choice xmlns:p14="http://schemas.microsoft.com/office/powerpoint/2010/main" Requires="p14">
      <p:transition spd="slow" p14:dur="2000" advTm="10000"/>
    </mc:Choice>
    <mc:Fallback>
      <p:transition spd="slow" advTm="10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Defining the issues</a:t>
            </a:r>
            <a:endParaRPr lang="en-GB" dirty="0"/>
          </a:p>
        </p:txBody>
      </p:sp>
      <p:sp>
        <p:nvSpPr>
          <p:cNvPr id="3" name="Content Placeholder 2"/>
          <p:cNvSpPr>
            <a:spLocks noGrp="1"/>
          </p:cNvSpPr>
          <p:nvPr>
            <p:ph idx="1"/>
          </p:nvPr>
        </p:nvSpPr>
        <p:spPr/>
        <p:txBody>
          <a:bodyPr>
            <a:normAutofit fontScale="62500" lnSpcReduction="20000"/>
          </a:bodyPr>
          <a:lstStyle/>
          <a:p>
            <a:r>
              <a:rPr lang="en-GB" sz="2900" dirty="0"/>
              <a:t>‘Relative to White students, those from every non-White ethnic group are less likely to obtain good degrees and less likely to obtain first class degrees…The odds of an Asian student being awarded a good degree were half of those of a White student being awarded a good degree, whereas the odds of a Black student being awarded a good degree were a third of those of a White student being awarded a good degree’ (Richardson, 2007: 10</a:t>
            </a:r>
            <a:r>
              <a:rPr lang="en-GB" sz="2900" dirty="0" smtClean="0"/>
              <a:t>).</a:t>
            </a:r>
            <a:endParaRPr lang="en-GB" sz="2800" dirty="0"/>
          </a:p>
          <a:p>
            <a:r>
              <a:rPr lang="en-GB" sz="2800" dirty="0"/>
              <a:t>Focussing on categories and student achievement/performance may actually take our attention away from ‘institutional structures and pedagogical practices</a:t>
            </a:r>
            <a:r>
              <a:rPr lang="en-GB" sz="2800" dirty="0" smtClean="0"/>
              <a:t>’. </a:t>
            </a:r>
            <a:endParaRPr lang="en-GB" sz="2800" dirty="0"/>
          </a:p>
          <a:p>
            <a:r>
              <a:rPr lang="en-GB" sz="2800" dirty="0"/>
              <a:t>Reduces the historical struggle of justice and equality (political and pedagogical) to an endless wild goose chase for the ‘absolute </a:t>
            </a:r>
            <a:r>
              <a:rPr lang="en-GB" sz="2800" dirty="0" smtClean="0"/>
              <a:t>truth’.</a:t>
            </a:r>
          </a:p>
          <a:p>
            <a:r>
              <a:rPr lang="en-GB" sz="2800" dirty="0" smtClean="0"/>
              <a:t>We </a:t>
            </a:r>
            <a:r>
              <a:rPr lang="en-GB" sz="2800" dirty="0"/>
              <a:t>can get lost in the numbers </a:t>
            </a:r>
            <a:r>
              <a:rPr lang="en-GB" sz="2800" dirty="0" smtClean="0"/>
              <a:t>game.</a:t>
            </a:r>
            <a:endParaRPr lang="en-GB" sz="2800" dirty="0"/>
          </a:p>
          <a:p>
            <a:endParaRPr lang="en-GB" dirty="0"/>
          </a:p>
        </p:txBody>
      </p:sp>
    </p:spTree>
    <p:extLst>
      <p:ext uri="{BB962C8B-B14F-4D97-AF65-F5344CB8AC3E}">
        <p14:creationId xmlns:p14="http://schemas.microsoft.com/office/powerpoint/2010/main" val="1546173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Raise the tariff and solve the problem…</a:t>
            </a:r>
            <a:endParaRPr lang="en-US" dirty="0"/>
          </a:p>
        </p:txBody>
      </p:sp>
      <p:sp>
        <p:nvSpPr>
          <p:cNvPr id="3" name="Content Placeholder 2"/>
          <p:cNvSpPr>
            <a:spLocks noGrp="1"/>
          </p:cNvSpPr>
          <p:nvPr>
            <p:ph idx="1"/>
          </p:nvPr>
        </p:nvSpPr>
        <p:spPr/>
        <p:txBody>
          <a:bodyPr/>
          <a:lstStyle/>
          <a:p>
            <a:r>
              <a:rPr lang="en-US" dirty="0" smtClean="0"/>
              <a:t>Regulation modification</a:t>
            </a:r>
            <a:endParaRPr lang="en-US" dirty="0"/>
          </a:p>
          <a:p>
            <a:r>
              <a:rPr lang="en-US" dirty="0" smtClean="0"/>
              <a:t>Impact </a:t>
            </a:r>
            <a:r>
              <a:rPr lang="en-US" dirty="0"/>
              <a:t>for students and staff</a:t>
            </a:r>
          </a:p>
          <a:p>
            <a:r>
              <a:rPr lang="en-US" dirty="0" smtClean="0"/>
              <a:t>“In </a:t>
            </a:r>
            <a:r>
              <a:rPr lang="en-US" dirty="0"/>
              <a:t>my own </a:t>
            </a:r>
            <a:r>
              <a:rPr lang="en-US" dirty="0" smtClean="0"/>
              <a:t>image”</a:t>
            </a:r>
            <a:endParaRPr lang="en-US" dirty="0"/>
          </a:p>
          <a:p>
            <a:r>
              <a:rPr lang="en-US" dirty="0" smtClean="0"/>
              <a:t>Minorities or minoritised?</a:t>
            </a:r>
            <a:r>
              <a:rPr lang="en-US" dirty="0"/>
              <a:t>  </a:t>
            </a:r>
          </a:p>
        </p:txBody>
      </p:sp>
    </p:spTree>
    <p:extLst>
      <p:ext uri="{BB962C8B-B14F-4D97-AF65-F5344CB8AC3E}">
        <p14:creationId xmlns:p14="http://schemas.microsoft.com/office/powerpoint/2010/main" val="3448664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National context</a:t>
            </a:r>
            <a:endParaRPr lang="en-GB" dirty="0"/>
          </a:p>
        </p:txBody>
      </p:sp>
      <p:sp>
        <p:nvSpPr>
          <p:cNvPr id="3" name="Content Placeholder 2"/>
          <p:cNvSpPr>
            <a:spLocks noGrp="1"/>
          </p:cNvSpPr>
          <p:nvPr>
            <p:ph idx="1"/>
          </p:nvPr>
        </p:nvSpPr>
        <p:spPr/>
        <p:txBody>
          <a:bodyPr/>
          <a:lstStyle/>
          <a:p>
            <a:pPr marL="514350" indent="-514350">
              <a:buFont typeface="Wingdings" pitchFamily="2" charset="2"/>
              <a:buChar char="§"/>
            </a:pPr>
            <a:r>
              <a:rPr lang="en-GB" dirty="0">
                <a:latin typeface="Calibri" pitchFamily="34" charset="0"/>
              </a:rPr>
              <a:t>Rising numbers and % of BME students in higher education with </a:t>
            </a:r>
            <a:r>
              <a:rPr lang="en-GB" dirty="0" smtClean="0">
                <a:latin typeface="Calibri" pitchFamily="34" charset="0"/>
              </a:rPr>
              <a:t>18% at present. </a:t>
            </a:r>
            <a:endParaRPr lang="en-GB" dirty="0">
              <a:latin typeface="Calibri" pitchFamily="34" charset="0"/>
            </a:endParaRPr>
          </a:p>
          <a:p>
            <a:pPr marL="514350" indent="-514350">
              <a:buFont typeface="Wingdings" pitchFamily="2" charset="2"/>
              <a:buChar char="§"/>
            </a:pPr>
            <a:r>
              <a:rPr lang="en-GB" dirty="0">
                <a:latin typeface="Calibri" pitchFamily="34" charset="0"/>
              </a:rPr>
              <a:t>BME students disproportionately from lower socio-economic </a:t>
            </a:r>
            <a:r>
              <a:rPr lang="en-GB" dirty="0" smtClean="0">
                <a:latin typeface="Calibri" pitchFamily="34" charset="0"/>
              </a:rPr>
              <a:t>groups.</a:t>
            </a:r>
            <a:endParaRPr lang="en-GB" dirty="0">
              <a:latin typeface="Calibri" pitchFamily="34" charset="0"/>
            </a:endParaRPr>
          </a:p>
          <a:p>
            <a:pPr marL="514350" indent="-514350">
              <a:buFont typeface="Wingdings" pitchFamily="2" charset="2"/>
              <a:buChar char="§"/>
            </a:pPr>
            <a:endParaRPr lang="en-GB" dirty="0">
              <a:latin typeface="Calibri" pitchFamily="34" charset="0"/>
            </a:endParaRPr>
          </a:p>
          <a:p>
            <a:pPr marL="514350" indent="-514350">
              <a:buFont typeface="Wingdings" pitchFamily="2" charset="2"/>
              <a:buChar char="§"/>
            </a:pPr>
            <a:r>
              <a:rPr lang="en-GB" dirty="0">
                <a:latin typeface="Calibri" pitchFamily="34" charset="0"/>
              </a:rPr>
              <a:t>Concentration of BME students in small number of HEI’s in particular post 92 </a:t>
            </a:r>
            <a:r>
              <a:rPr lang="en-GB" dirty="0" smtClean="0">
                <a:latin typeface="Calibri" pitchFamily="34" charset="0"/>
              </a:rPr>
              <a:t>universities.</a:t>
            </a:r>
            <a:endParaRPr lang="en-GB" dirty="0">
              <a:latin typeface="Calibri" pitchFamily="34" charset="0"/>
            </a:endParaRPr>
          </a:p>
          <a:p>
            <a:endParaRPr lang="en-GB" dirty="0"/>
          </a:p>
        </p:txBody>
      </p:sp>
    </p:spTree>
    <p:extLst>
      <p:ext uri="{BB962C8B-B14F-4D97-AF65-F5344CB8AC3E}">
        <p14:creationId xmlns:p14="http://schemas.microsoft.com/office/powerpoint/2010/main" val="28935972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Academic performance</a:t>
            </a:r>
            <a:endParaRPr lang="en-GB" dirty="0"/>
          </a:p>
        </p:txBody>
      </p:sp>
      <p:sp>
        <p:nvSpPr>
          <p:cNvPr id="3" name="Content Placeholder 2"/>
          <p:cNvSpPr>
            <a:spLocks noGrp="1"/>
          </p:cNvSpPr>
          <p:nvPr>
            <p:ph idx="1"/>
          </p:nvPr>
        </p:nvSpPr>
        <p:spPr/>
        <p:txBody>
          <a:bodyPr>
            <a:normAutofit fontScale="92500" lnSpcReduction="20000"/>
          </a:bodyPr>
          <a:lstStyle/>
          <a:p>
            <a:pPr marL="514350" lvl="0" indent="-514350" eaLnBrk="0" fontAlgn="base" hangingPunct="0">
              <a:spcBef>
                <a:spcPct val="20000"/>
              </a:spcBef>
              <a:spcAft>
                <a:spcPct val="0"/>
              </a:spcAft>
              <a:buClrTx/>
              <a:buSzTx/>
              <a:buFont typeface="Wingdings" pitchFamily="2" charset="2"/>
              <a:buChar char="§"/>
              <a:defRPr/>
            </a:pPr>
            <a:r>
              <a:rPr lang="en-GB" kern="0" dirty="0">
                <a:solidFill>
                  <a:schemeClr val="tx1"/>
                </a:solidFill>
                <a:latin typeface="Calibri" pitchFamily="34" charset="0"/>
              </a:rPr>
              <a:t>Young BME students take longer to complete their </a:t>
            </a:r>
            <a:r>
              <a:rPr lang="en-GB" kern="0" dirty="0" smtClean="0">
                <a:solidFill>
                  <a:schemeClr val="tx1"/>
                </a:solidFill>
                <a:latin typeface="Calibri" pitchFamily="34" charset="0"/>
              </a:rPr>
              <a:t>studies.</a:t>
            </a:r>
            <a:endParaRPr lang="en-GB" kern="0" dirty="0">
              <a:solidFill>
                <a:schemeClr val="tx1"/>
              </a:solidFill>
              <a:latin typeface="Calibri" pitchFamily="34" charset="0"/>
            </a:endParaRPr>
          </a:p>
          <a:p>
            <a:pPr marL="514350" lvl="0" indent="-514350" eaLnBrk="0" fontAlgn="base" hangingPunct="0">
              <a:spcBef>
                <a:spcPct val="20000"/>
              </a:spcBef>
              <a:spcAft>
                <a:spcPct val="0"/>
              </a:spcAft>
              <a:buClrTx/>
              <a:buSzTx/>
              <a:buFont typeface="Wingdings" pitchFamily="2" charset="2"/>
              <a:buChar char="§"/>
              <a:defRPr/>
            </a:pPr>
            <a:endParaRPr lang="en-GB" sz="800" kern="0" dirty="0">
              <a:solidFill>
                <a:schemeClr val="tx1"/>
              </a:solidFill>
              <a:latin typeface="Calibri" pitchFamily="34" charset="0"/>
            </a:endParaRPr>
          </a:p>
          <a:p>
            <a:pPr marL="514350" lvl="0" indent="-514350" eaLnBrk="0" fontAlgn="base" hangingPunct="0">
              <a:spcBef>
                <a:spcPct val="20000"/>
              </a:spcBef>
              <a:spcAft>
                <a:spcPct val="0"/>
              </a:spcAft>
              <a:buClrTx/>
              <a:buSzTx/>
              <a:buFont typeface="Wingdings" pitchFamily="2" charset="2"/>
              <a:buChar char="§"/>
              <a:defRPr/>
            </a:pPr>
            <a:r>
              <a:rPr lang="en-GB" kern="0" dirty="0">
                <a:solidFill>
                  <a:schemeClr val="tx1"/>
                </a:solidFill>
                <a:latin typeface="Calibri" pitchFamily="34" charset="0"/>
              </a:rPr>
              <a:t>Proportion of students getting 1</a:t>
            </a:r>
            <a:r>
              <a:rPr lang="en-GB" kern="0" baseline="30000" dirty="0">
                <a:solidFill>
                  <a:schemeClr val="tx1"/>
                </a:solidFill>
                <a:latin typeface="Calibri" pitchFamily="34" charset="0"/>
              </a:rPr>
              <a:t>st</a:t>
            </a:r>
            <a:r>
              <a:rPr lang="en-GB" kern="0" dirty="0">
                <a:solidFill>
                  <a:schemeClr val="tx1"/>
                </a:solidFill>
                <a:latin typeface="Calibri" pitchFamily="34" charset="0"/>
              </a:rPr>
              <a:t> or 2.1 differs markedly between white and BME students and within the category of </a:t>
            </a:r>
            <a:r>
              <a:rPr lang="en-GB" kern="0" dirty="0" smtClean="0">
                <a:solidFill>
                  <a:schemeClr val="tx1"/>
                </a:solidFill>
                <a:latin typeface="Calibri" pitchFamily="34" charset="0"/>
              </a:rPr>
              <a:t>BME.</a:t>
            </a:r>
            <a:endParaRPr lang="en-GB" kern="0" dirty="0">
              <a:solidFill>
                <a:schemeClr val="tx1"/>
              </a:solidFill>
              <a:latin typeface="Calibri" pitchFamily="34" charset="0"/>
            </a:endParaRPr>
          </a:p>
          <a:p>
            <a:pPr marL="514350" lvl="0" indent="-514350" eaLnBrk="0" fontAlgn="base" hangingPunct="0">
              <a:spcBef>
                <a:spcPct val="20000"/>
              </a:spcBef>
              <a:spcAft>
                <a:spcPct val="0"/>
              </a:spcAft>
              <a:buClrTx/>
              <a:buSzTx/>
              <a:buNone/>
              <a:defRPr/>
            </a:pPr>
            <a:endParaRPr lang="en-GB" sz="800" kern="0" dirty="0">
              <a:solidFill>
                <a:schemeClr val="tx1"/>
              </a:solidFill>
              <a:latin typeface="Calibri" pitchFamily="34" charset="0"/>
            </a:endParaRPr>
          </a:p>
          <a:p>
            <a:pPr marL="514350" lvl="0" indent="-514350" eaLnBrk="0" fontAlgn="base" hangingPunct="0">
              <a:spcBef>
                <a:spcPct val="20000"/>
              </a:spcBef>
              <a:spcAft>
                <a:spcPct val="0"/>
              </a:spcAft>
              <a:buClrTx/>
              <a:buSzTx/>
              <a:buFont typeface="Wingdings" pitchFamily="2" charset="2"/>
              <a:buChar char="§"/>
              <a:defRPr/>
            </a:pPr>
            <a:r>
              <a:rPr lang="en-GB" kern="0" dirty="0">
                <a:solidFill>
                  <a:schemeClr val="tx1"/>
                </a:solidFill>
                <a:latin typeface="Calibri" pitchFamily="34" charset="0"/>
              </a:rPr>
              <a:t>T</a:t>
            </a:r>
            <a:r>
              <a:rPr lang="en-GB" dirty="0">
                <a:latin typeface="Calibri" pitchFamily="34" charset="0"/>
              </a:rPr>
              <a:t>he attainment gap increased from 17.2% in 2003/04 to a peak of 18.8% in 2005/06 and is </a:t>
            </a:r>
            <a:r>
              <a:rPr lang="en-GB" dirty="0" smtClean="0">
                <a:latin typeface="Calibri" pitchFamily="34" charset="0"/>
              </a:rPr>
              <a:t>now around that point (it fluctuates slightly from year to year). </a:t>
            </a:r>
            <a:endParaRPr lang="en-GB" dirty="0">
              <a:latin typeface="Calibri" pitchFamily="34" charset="0"/>
            </a:endParaRPr>
          </a:p>
          <a:p>
            <a:pPr marL="514350" lvl="0" indent="-514350">
              <a:buFont typeface="Wingdings" pitchFamily="2" charset="2"/>
              <a:buChar char="§"/>
              <a:defRPr/>
            </a:pPr>
            <a:r>
              <a:rPr lang="en-GB" dirty="0">
                <a:latin typeface="Calibri" pitchFamily="34" charset="0"/>
              </a:rPr>
              <a:t>The ethnicity attainment gap ranges from 9.3% for qualifiers aged 21 and under to 29.8% for those aged 36 and over </a:t>
            </a:r>
            <a:endParaRPr lang="en-GB" kern="0" dirty="0">
              <a:solidFill>
                <a:schemeClr val="tx1"/>
              </a:solidFill>
              <a:latin typeface="Calibri" pitchFamily="34" charset="0"/>
            </a:endParaRPr>
          </a:p>
          <a:p>
            <a:pPr marL="514350" lvl="0" indent="-514350" eaLnBrk="0" fontAlgn="base" hangingPunct="0">
              <a:spcBef>
                <a:spcPct val="20000"/>
              </a:spcBef>
              <a:spcAft>
                <a:spcPct val="0"/>
              </a:spcAft>
              <a:buClrTx/>
              <a:buSzTx/>
              <a:buFont typeface="Wingdings" pitchFamily="2" charset="2"/>
              <a:buChar char="§"/>
              <a:defRPr/>
            </a:pPr>
            <a:endParaRPr lang="en-GB" kern="0" dirty="0">
              <a:solidFill>
                <a:schemeClr val="tx1"/>
              </a:solidFill>
              <a:latin typeface="Calibri" pitchFamily="34" charset="0"/>
            </a:endParaRPr>
          </a:p>
          <a:p>
            <a:pPr marL="514350" lvl="0" indent="-514350" eaLnBrk="0" fontAlgn="base" hangingPunct="0">
              <a:spcBef>
                <a:spcPct val="20000"/>
              </a:spcBef>
              <a:spcAft>
                <a:spcPct val="0"/>
              </a:spcAft>
              <a:buClrTx/>
              <a:buSzTx/>
              <a:buFont typeface="Wingdings" pitchFamily="2" charset="2"/>
              <a:buChar char="§"/>
              <a:defRPr/>
            </a:pPr>
            <a:r>
              <a:rPr lang="en-GB" kern="0" dirty="0">
                <a:solidFill>
                  <a:schemeClr val="tx1"/>
                </a:solidFill>
                <a:latin typeface="Calibri" pitchFamily="34" charset="0"/>
              </a:rPr>
              <a:t>BME students attend ‘less prestigious HEI’s’; ‘are more likely to drop out’; are less likely to get best results. </a:t>
            </a:r>
          </a:p>
          <a:p>
            <a:endParaRPr lang="en-GB" dirty="0"/>
          </a:p>
        </p:txBody>
      </p:sp>
    </p:spTree>
    <p:extLst>
      <p:ext uri="{BB962C8B-B14F-4D97-AF65-F5344CB8AC3E}">
        <p14:creationId xmlns:p14="http://schemas.microsoft.com/office/powerpoint/2010/main" val="1419741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BME student perspective</a:t>
            </a:r>
            <a:endParaRPr lang="en-GB" dirty="0"/>
          </a:p>
        </p:txBody>
      </p:sp>
      <p:sp>
        <p:nvSpPr>
          <p:cNvPr id="3" name="Content Placeholder 2"/>
          <p:cNvSpPr>
            <a:spLocks noGrp="1"/>
          </p:cNvSpPr>
          <p:nvPr>
            <p:ph idx="1"/>
          </p:nvPr>
        </p:nvSpPr>
        <p:spPr/>
        <p:txBody>
          <a:bodyPr>
            <a:normAutofit fontScale="92500"/>
          </a:bodyPr>
          <a:lstStyle/>
          <a:p>
            <a:pPr>
              <a:spcBef>
                <a:spcPts val="800"/>
              </a:spcBef>
              <a:buFont typeface="Wingdings" pitchFamily="2" charset="2"/>
              <a:buChar char="§"/>
            </a:pPr>
            <a:r>
              <a:rPr lang="en-GB" dirty="0">
                <a:solidFill>
                  <a:schemeClr val="tx1"/>
                </a:solidFill>
                <a:latin typeface="Calibri" pitchFamily="34" charset="0"/>
              </a:rPr>
              <a:t>Problems with the curriculum, academic environment, teaching quality, assessment, and academic </a:t>
            </a:r>
            <a:r>
              <a:rPr lang="en-GB" dirty="0" smtClean="0">
                <a:solidFill>
                  <a:schemeClr val="tx1"/>
                </a:solidFill>
                <a:latin typeface="Calibri" pitchFamily="34" charset="0"/>
              </a:rPr>
              <a:t>support. </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Racial and cultural bias among </a:t>
            </a:r>
            <a:r>
              <a:rPr lang="en-GB" dirty="0" smtClean="0">
                <a:solidFill>
                  <a:schemeClr val="tx1"/>
                </a:solidFill>
                <a:latin typeface="Calibri" pitchFamily="34" charset="0"/>
              </a:rPr>
              <a:t>lecturers. </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Institutional and personal </a:t>
            </a:r>
            <a:r>
              <a:rPr lang="en-GB" dirty="0" smtClean="0">
                <a:solidFill>
                  <a:schemeClr val="tx1"/>
                </a:solidFill>
                <a:latin typeface="Calibri" pitchFamily="34" charset="0"/>
              </a:rPr>
              <a:t>racism.</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Mistrust of the integrity institutions to deal with complaints </a:t>
            </a:r>
            <a:r>
              <a:rPr lang="en-GB" dirty="0" smtClean="0">
                <a:solidFill>
                  <a:schemeClr val="tx1"/>
                </a:solidFill>
                <a:latin typeface="Calibri" pitchFamily="34" charset="0"/>
              </a:rPr>
              <a:t>fairly.</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Greater financial burdens e.g. high rate of fees a source of </a:t>
            </a:r>
            <a:r>
              <a:rPr lang="en-GB" dirty="0" smtClean="0">
                <a:solidFill>
                  <a:schemeClr val="tx1"/>
                </a:solidFill>
                <a:latin typeface="Calibri" pitchFamily="34" charset="0"/>
              </a:rPr>
              <a:t>frustration.</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Support of the students’ </a:t>
            </a:r>
            <a:r>
              <a:rPr lang="en-GB" dirty="0" smtClean="0">
                <a:solidFill>
                  <a:schemeClr val="tx1"/>
                </a:solidFill>
                <a:latin typeface="Calibri" pitchFamily="34" charset="0"/>
              </a:rPr>
              <a:t>unions.</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Language, communication barriers and </a:t>
            </a:r>
            <a:r>
              <a:rPr lang="en-GB" dirty="0" smtClean="0">
                <a:solidFill>
                  <a:schemeClr val="tx1"/>
                </a:solidFill>
                <a:latin typeface="Calibri" pitchFamily="34" charset="0"/>
              </a:rPr>
              <a:t>difficulties.</a:t>
            </a:r>
            <a:endParaRPr lang="en-GB" dirty="0">
              <a:solidFill>
                <a:schemeClr val="tx1"/>
              </a:solidFill>
              <a:latin typeface="Calibri" pitchFamily="34" charset="0"/>
            </a:endParaRPr>
          </a:p>
          <a:p>
            <a:pPr>
              <a:spcBef>
                <a:spcPts val="800"/>
              </a:spcBef>
              <a:buFont typeface="Wingdings" pitchFamily="2" charset="2"/>
              <a:buChar char="§"/>
            </a:pPr>
            <a:r>
              <a:rPr lang="en-GB" dirty="0">
                <a:solidFill>
                  <a:schemeClr val="tx1"/>
                </a:solidFill>
                <a:latin typeface="Calibri" pitchFamily="34" charset="0"/>
              </a:rPr>
              <a:t>Feelings of isolation and </a:t>
            </a:r>
            <a:r>
              <a:rPr lang="en-GB" dirty="0" smtClean="0">
                <a:solidFill>
                  <a:schemeClr val="tx1"/>
                </a:solidFill>
                <a:latin typeface="Calibri" pitchFamily="34" charset="0"/>
              </a:rPr>
              <a:t>alienation (NUS and other reports).</a:t>
            </a:r>
            <a:endParaRPr lang="en-GB" dirty="0">
              <a:solidFill>
                <a:schemeClr val="tx1"/>
              </a:solidFill>
              <a:latin typeface="Calibri" pitchFamily="34" charset="0"/>
            </a:endParaRPr>
          </a:p>
          <a:p>
            <a:endParaRPr lang="en-GB" dirty="0"/>
          </a:p>
        </p:txBody>
      </p:sp>
    </p:spTree>
    <p:extLst>
      <p:ext uri="{BB962C8B-B14F-4D97-AF65-F5344CB8AC3E}">
        <p14:creationId xmlns:p14="http://schemas.microsoft.com/office/powerpoint/2010/main" val="52049552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Breeze.thmx</Template>
  <TotalTime>219</TotalTime>
  <Words>2311</Words>
  <Application>Microsoft Office PowerPoint</Application>
  <PresentationFormat>On-screen Show (4:3)</PresentationFormat>
  <Paragraphs>118</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Calibri</vt:lpstr>
      <vt:lpstr>News Gothic MT</vt:lpstr>
      <vt:lpstr>Wingdings</vt:lpstr>
      <vt:lpstr>Wingdings 2</vt:lpstr>
      <vt:lpstr>Breeze</vt:lpstr>
      <vt:lpstr>Some critical perspectives on inclusivity </vt:lpstr>
      <vt:lpstr>Introduction</vt:lpstr>
      <vt:lpstr>Application of theory</vt:lpstr>
      <vt:lpstr>Background – Race, Ethnicity and HE  </vt:lpstr>
      <vt:lpstr>Defining the issues</vt:lpstr>
      <vt:lpstr>Raise the tariff and solve the problem…</vt:lpstr>
      <vt:lpstr>National context</vt:lpstr>
      <vt:lpstr>Academic performance</vt:lpstr>
      <vt:lpstr>BME student perspective</vt:lpstr>
      <vt:lpstr>The Language of Diversity</vt:lpstr>
      <vt:lpstr>The language of diversity cont.</vt:lpstr>
      <vt:lpstr>Marcuse’s first form of repressive tolerance.</vt:lpstr>
      <vt:lpstr>The first form of repressive tolerance in action</vt:lpstr>
      <vt:lpstr>The problem with the first form of repressive tolerance.</vt:lpstr>
      <vt:lpstr>The second form of repressive tolerance.</vt:lpstr>
      <vt:lpstr>Effects of the second form of repressive tolerance</vt:lpstr>
      <vt:lpstr>Marcuse on the second form of repressive tolerance</vt:lpstr>
      <vt:lpstr>The one-dimensional university</vt:lpstr>
      <vt:lpstr>Critical Pedagogy in crisis</vt:lpstr>
      <vt:lpstr>Critical Race Theory (CRT)</vt:lpstr>
      <vt:lpstr>Kimberly Crenshaw on CRT</vt:lpstr>
      <vt:lpstr>Critical Race Theory (CRT): Some assumptions.</vt:lpstr>
      <vt:lpstr>Uses of CRT</vt:lpstr>
      <vt:lpstr>Idealist CRT</vt:lpstr>
      <vt:lpstr>Materialist CRT</vt:lpstr>
      <vt:lpstr>Materialist CRT again</vt:lpstr>
      <vt:lpstr>Gillborn on race and class</vt:lpstr>
      <vt:lpstr>Some possible implications for practice. </vt:lpstr>
      <vt:lpstr>Any comments or 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the Narrative</dc:title>
  <dc:creator>Sean Walton</dc:creator>
  <cp:lastModifiedBy>Walton Sean</cp:lastModifiedBy>
  <cp:revision>27</cp:revision>
  <cp:lastPrinted>2017-04-24T09:51:14Z</cp:lastPrinted>
  <dcterms:created xsi:type="dcterms:W3CDTF">2015-07-07T11:28:09Z</dcterms:created>
  <dcterms:modified xsi:type="dcterms:W3CDTF">2017-04-24T09:58:28Z</dcterms:modified>
</cp:coreProperties>
</file>