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2FF"/>
    <a:srgbClr val="FFCD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C06222-CF8D-99F5-AD3E-D1D8220CC180}" v="3" dt="2024-06-04T12:56:32.7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9"/>
    <p:restoredTop sz="96327"/>
  </p:normalViewPr>
  <p:slideViewPr>
    <p:cSldViewPr snapToGrid="0" snapToObjects="1">
      <p:cViewPr varScale="1">
        <p:scale>
          <a:sx n="114" d="100"/>
          <a:sy n="114" d="100"/>
        </p:scale>
        <p:origin x="129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38C06222-CF8D-99F5-AD3E-D1D8220CC180}"/>
    <pc:docChg chg="modSld">
      <pc:chgData name="" userId="" providerId="" clId="Web-{38C06222-CF8D-99F5-AD3E-D1D8220CC180}" dt="2024-06-04T12:56:27.367" v="0"/>
      <pc:docMkLst>
        <pc:docMk/>
      </pc:docMkLst>
      <pc:sldChg chg="delSp">
        <pc:chgData name="" userId="" providerId="" clId="Web-{38C06222-CF8D-99F5-AD3E-D1D8220CC180}" dt="2024-06-04T12:56:27.367" v="0"/>
        <pc:sldMkLst>
          <pc:docMk/>
          <pc:sldMk cId="78097368" sldId="256"/>
        </pc:sldMkLst>
        <pc:picChg chg="del">
          <ac:chgData name="" userId="" providerId="" clId="Web-{38C06222-CF8D-99F5-AD3E-D1D8220CC180}" dt="2024-06-04T12:56:27.367" v="0"/>
          <ac:picMkLst>
            <pc:docMk/>
            <pc:sldMk cId="78097368" sldId="256"/>
            <ac:picMk id="7" creationId="{A9932FC0-6878-8D4E-9FCE-D3D9B91067F3}"/>
          </ac:picMkLst>
        </pc:picChg>
      </pc:sldChg>
    </pc:docChg>
  </pc:docChgLst>
  <pc:docChgLst>
    <pc:chgData name="Jilly Munro" userId="S::eo23jm@uhi.ac.uk::945d001f-f65c-48e1-84de-13920639abbb" providerId="AD" clId="Web-{38C06222-CF8D-99F5-AD3E-D1D8220CC180}"/>
    <pc:docChg chg="modSld">
      <pc:chgData name="Jilly Munro" userId="S::eo23jm@uhi.ac.uk::945d001f-f65c-48e1-84de-13920639abbb" providerId="AD" clId="Web-{38C06222-CF8D-99F5-AD3E-D1D8220CC180}" dt="2024-06-04T12:56:32.757" v="1" actId="1076"/>
      <pc:docMkLst>
        <pc:docMk/>
      </pc:docMkLst>
      <pc:sldChg chg="addSp modSp">
        <pc:chgData name="Jilly Munro" userId="S::eo23jm@uhi.ac.uk::945d001f-f65c-48e1-84de-13920639abbb" providerId="AD" clId="Web-{38C06222-CF8D-99F5-AD3E-D1D8220CC180}" dt="2024-06-04T12:56:32.757" v="1" actId="1076"/>
        <pc:sldMkLst>
          <pc:docMk/>
          <pc:sldMk cId="78097368" sldId="256"/>
        </pc:sldMkLst>
        <pc:picChg chg="add mod">
          <ac:chgData name="Jilly Munro" userId="S::eo23jm@uhi.ac.uk::945d001f-f65c-48e1-84de-13920639abbb" providerId="AD" clId="Web-{38C06222-CF8D-99F5-AD3E-D1D8220CC180}" dt="2024-06-04T12:56:32.757" v="1" actId="1076"/>
          <ac:picMkLst>
            <pc:docMk/>
            <pc:sldMk cId="78097368" sldId="256"/>
            <ac:picMk id="2" creationId="{7249819A-9DD6-BB7B-8286-F0C3A79383B2}"/>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950625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211186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2079183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D13820F-4F84-C14B-842E-5A84DB6553E9}" type="datetimeFigureOut">
              <a:rPr lang="en-US" smtClean="0"/>
              <a:t>6/4/2024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615116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D13820F-4F84-C14B-842E-5A84DB6553E9}" type="datetimeFigureOut">
              <a:rPr lang="en-US" smtClean="0"/>
              <a:t>6/4/2024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533400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AD13820F-4F84-C14B-842E-5A84DB6553E9}" type="datetimeFigureOut">
              <a:rPr lang="en-US" smtClean="0"/>
              <a:t>6/4/2024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853963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AD13820F-4F84-C14B-842E-5A84DB6553E9}" type="datetimeFigureOut">
              <a:rPr lang="en-US" smtClean="0"/>
              <a:t>6/4/2024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1886520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AD13820F-4F84-C14B-842E-5A84DB6553E9}" type="datetimeFigureOut">
              <a:rPr lang="en-US" smtClean="0"/>
              <a:t>6/4/2024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650780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13820F-4F84-C14B-842E-5A84DB6553E9}" type="datetimeFigureOut">
              <a:rPr lang="en-US" smtClean="0"/>
              <a:t>6/4/2024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971630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D13820F-4F84-C14B-842E-5A84DB6553E9}" type="datetimeFigureOut">
              <a:rPr lang="en-US" smtClean="0"/>
              <a:t>6/4/2024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3149251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D13820F-4F84-C14B-842E-5A84DB6553E9}" type="datetimeFigureOut">
              <a:rPr lang="en-US" smtClean="0"/>
              <a:t>6/4/2024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CD0DFD-2BEF-524E-9A0D-1747E8060999}" type="slidenum">
              <a:rPr lang="en-US" smtClean="0"/>
              <a:t>‹#›</a:t>
            </a:fld>
            <a:endParaRPr lang="en-US"/>
          </a:p>
        </p:txBody>
      </p:sp>
    </p:spTree>
    <p:extLst>
      <p:ext uri="{BB962C8B-B14F-4D97-AF65-F5344CB8AC3E}">
        <p14:creationId xmlns:p14="http://schemas.microsoft.com/office/powerpoint/2010/main" val="636843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13820F-4F84-C14B-842E-5A84DB6553E9}" type="datetimeFigureOut">
              <a:rPr lang="en-US" smtClean="0"/>
              <a:t>6/4/2024</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CD0DFD-2BEF-524E-9A0D-1747E8060999}" type="slidenum">
              <a:rPr lang="en-US" smtClean="0"/>
              <a:t>‹#›</a:t>
            </a:fld>
            <a:endParaRPr lang="en-US"/>
          </a:p>
        </p:txBody>
      </p:sp>
    </p:spTree>
    <p:extLst>
      <p:ext uri="{BB962C8B-B14F-4D97-AF65-F5344CB8AC3E}">
        <p14:creationId xmlns:p14="http://schemas.microsoft.com/office/powerpoint/2010/main" val="24676553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hyperlink" Target="https://www.uhi.ac.uk/en/inverness-science-festival/family-day"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pn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svg"/><Relationship Id="rId9"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4CAA78-7E33-9340-9D07-A97B5830454B}"/>
              </a:ext>
            </a:extLst>
          </p:cNvPr>
          <p:cNvSpPr/>
          <p:nvPr/>
        </p:nvSpPr>
        <p:spPr>
          <a:xfrm>
            <a:off x="0" y="0"/>
            <a:ext cx="9906000" cy="6858000"/>
          </a:xfrm>
          <a:prstGeom prst="rect">
            <a:avLst/>
          </a:prstGeom>
          <a:solidFill>
            <a:srgbClr val="00F2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62214A1-00B4-2B49-901C-9937E63F8081}"/>
              </a:ext>
            </a:extLst>
          </p:cNvPr>
          <p:cNvSpPr/>
          <p:nvPr/>
        </p:nvSpPr>
        <p:spPr>
          <a:xfrm>
            <a:off x="277200" y="252000"/>
            <a:ext cx="9360979" cy="63547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a:buChar char="•"/>
            </a:pPr>
            <a:r>
              <a:rPr lang="en-US" dirty="0">
                <a:latin typeface="Arial"/>
                <a:cs typeface="Arial"/>
              </a:rPr>
              <a:t>Carefully pour the hot water into the glass jar, fill it about half full.</a:t>
            </a:r>
          </a:p>
          <a:p>
            <a:pPr marL="285750" indent="-285750">
              <a:buFont typeface="Arial"/>
              <a:buChar char="•"/>
            </a:pPr>
            <a:r>
              <a:rPr lang="en-US" dirty="0">
                <a:latin typeface="Arial"/>
                <a:cs typeface="Arial"/>
              </a:rPr>
              <a:t>Spray a generous squirt of hairspray into the glass jar, above the hot water.</a:t>
            </a:r>
          </a:p>
          <a:p>
            <a:pPr marL="285750" indent="-285750">
              <a:buFont typeface="Arial"/>
              <a:buChar char="•"/>
            </a:pPr>
            <a:r>
              <a:rPr lang="en-US" dirty="0">
                <a:latin typeface="Arial"/>
                <a:cs typeface="Arial"/>
              </a:rPr>
              <a:t>Place the lid upside down on the jar and add some ices cubes on top.</a:t>
            </a:r>
          </a:p>
          <a:p>
            <a:pPr marL="285750" indent="-285750">
              <a:buFont typeface="Arial"/>
              <a:buChar char="•"/>
            </a:pPr>
            <a:r>
              <a:rPr lang="en-US" dirty="0">
                <a:latin typeface="Arial"/>
                <a:cs typeface="Arial"/>
              </a:rPr>
              <a:t>Watch the top half of the jar, can you see a cloud?</a:t>
            </a:r>
          </a:p>
          <a:p>
            <a:pPr marL="285750" indent="-285750">
              <a:buFont typeface="Arial"/>
              <a:buChar char="•"/>
            </a:pPr>
            <a:r>
              <a:rPr lang="en-US" dirty="0">
                <a:latin typeface="Arial"/>
                <a:cs typeface="Arial"/>
              </a:rPr>
              <a:t>Unsure – try removing the lid to let the cloud out!</a:t>
            </a:r>
          </a:p>
        </p:txBody>
      </p:sp>
      <p:sp>
        <p:nvSpPr>
          <p:cNvPr id="8" name="TextBox 7">
            <a:extLst>
              <a:ext uri="{FF2B5EF4-FFF2-40B4-BE49-F238E27FC236}">
                <a16:creationId xmlns:a16="http://schemas.microsoft.com/office/drawing/2014/main" id="{20BA5211-526E-244A-BE29-4DA1C92AEE93}"/>
              </a:ext>
            </a:extLst>
          </p:cNvPr>
          <p:cNvSpPr txBox="1"/>
          <p:nvPr/>
        </p:nvSpPr>
        <p:spPr>
          <a:xfrm>
            <a:off x="424903" y="427958"/>
            <a:ext cx="5201107" cy="707886"/>
          </a:xfrm>
          <a:prstGeom prst="rect">
            <a:avLst/>
          </a:prstGeom>
          <a:noFill/>
        </p:spPr>
        <p:txBody>
          <a:bodyPr wrap="square" rtlCol="0">
            <a:spAutoFit/>
          </a:bodyPr>
          <a:lstStyle/>
          <a:p>
            <a:r>
              <a:rPr lang="en-GB" sz="4000" b="1" dirty="0"/>
              <a:t>Cloud in a bottle</a:t>
            </a:r>
          </a:p>
        </p:txBody>
      </p:sp>
      <p:sp>
        <p:nvSpPr>
          <p:cNvPr id="9" name="TextBox 8">
            <a:extLst>
              <a:ext uri="{FF2B5EF4-FFF2-40B4-BE49-F238E27FC236}">
                <a16:creationId xmlns:a16="http://schemas.microsoft.com/office/drawing/2014/main" id="{BE0A4740-CAAD-F549-BE2B-D266DEDC5F15}"/>
              </a:ext>
            </a:extLst>
          </p:cNvPr>
          <p:cNvSpPr txBox="1"/>
          <p:nvPr/>
        </p:nvSpPr>
        <p:spPr>
          <a:xfrm>
            <a:off x="424800" y="992866"/>
            <a:ext cx="3958829" cy="338554"/>
          </a:xfrm>
          <a:prstGeom prst="rect">
            <a:avLst/>
          </a:prstGeom>
          <a:noFill/>
        </p:spPr>
        <p:txBody>
          <a:bodyPr wrap="square" rtlCol="0">
            <a:spAutoFit/>
          </a:bodyPr>
          <a:lstStyle/>
          <a:p>
            <a:r>
              <a:rPr lang="en-GB" sz="1600" dirty="0">
                <a:latin typeface="Calibri" panose="020F0502020204030204" pitchFamily="34" charset="0"/>
                <a:ea typeface="Calibri" panose="020F0502020204030204" pitchFamily="34" charset="0"/>
                <a:cs typeface="Times New Roman" panose="02020603050405020304" pitchFamily="18" charset="0"/>
              </a:rPr>
              <a:t>How to get water molecules to form a cloud.</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4F53827D-0A2F-6646-B274-F40FF7A26F31}"/>
              </a:ext>
            </a:extLst>
          </p:cNvPr>
          <p:cNvSpPr txBox="1"/>
          <p:nvPr/>
        </p:nvSpPr>
        <p:spPr>
          <a:xfrm>
            <a:off x="424800" y="2137989"/>
            <a:ext cx="447447" cy="461665"/>
          </a:xfrm>
          <a:prstGeom prst="rect">
            <a:avLst/>
          </a:prstGeom>
          <a:noFill/>
        </p:spPr>
        <p:txBody>
          <a:bodyPr wrap="square" rtlCol="0">
            <a:spAutoFit/>
          </a:bodyPr>
          <a:lstStyle/>
          <a:p>
            <a:r>
              <a:rPr lang="en-US" sz="2400" b="1" dirty="0"/>
              <a:t>1.</a:t>
            </a:r>
          </a:p>
        </p:txBody>
      </p:sp>
      <p:sp>
        <p:nvSpPr>
          <p:cNvPr id="12" name="TextBox 11">
            <a:extLst>
              <a:ext uri="{FF2B5EF4-FFF2-40B4-BE49-F238E27FC236}">
                <a16:creationId xmlns:a16="http://schemas.microsoft.com/office/drawing/2014/main" id="{9E664E4A-6041-584C-A1DB-49474D17A1D0}"/>
              </a:ext>
            </a:extLst>
          </p:cNvPr>
          <p:cNvSpPr txBox="1"/>
          <p:nvPr/>
        </p:nvSpPr>
        <p:spPr>
          <a:xfrm>
            <a:off x="810000" y="2221561"/>
            <a:ext cx="2389092" cy="400110"/>
          </a:xfrm>
          <a:prstGeom prst="rect">
            <a:avLst/>
          </a:prstGeom>
          <a:noFill/>
        </p:spPr>
        <p:txBody>
          <a:bodyPr wrap="square" rtlCol="0">
            <a:spAutoFit/>
          </a:bodyPr>
          <a:lstStyle/>
          <a:p>
            <a:r>
              <a:rPr lang="en-US" sz="1000" dirty="0">
                <a:cs typeface="Arial"/>
              </a:rPr>
              <a:t>Carefully pour the hot water into the glass jar to about half full.</a:t>
            </a:r>
          </a:p>
        </p:txBody>
      </p:sp>
      <p:sp>
        <p:nvSpPr>
          <p:cNvPr id="15" name="TextBox 14">
            <a:extLst>
              <a:ext uri="{FF2B5EF4-FFF2-40B4-BE49-F238E27FC236}">
                <a16:creationId xmlns:a16="http://schemas.microsoft.com/office/drawing/2014/main" id="{F6BACA47-7353-454A-9328-8011015D4B5F}"/>
              </a:ext>
            </a:extLst>
          </p:cNvPr>
          <p:cNvSpPr txBox="1"/>
          <p:nvPr/>
        </p:nvSpPr>
        <p:spPr>
          <a:xfrm>
            <a:off x="424800" y="4054778"/>
            <a:ext cx="447447" cy="461665"/>
          </a:xfrm>
          <a:prstGeom prst="rect">
            <a:avLst/>
          </a:prstGeom>
          <a:noFill/>
        </p:spPr>
        <p:txBody>
          <a:bodyPr wrap="square" rtlCol="0">
            <a:spAutoFit/>
          </a:bodyPr>
          <a:lstStyle/>
          <a:p>
            <a:r>
              <a:rPr lang="en-US" sz="2400" b="1" dirty="0"/>
              <a:t>2.</a:t>
            </a:r>
          </a:p>
        </p:txBody>
      </p:sp>
      <p:sp>
        <p:nvSpPr>
          <p:cNvPr id="17" name="TextBox 16">
            <a:extLst>
              <a:ext uri="{FF2B5EF4-FFF2-40B4-BE49-F238E27FC236}">
                <a16:creationId xmlns:a16="http://schemas.microsoft.com/office/drawing/2014/main" id="{6E8095D5-E41E-C944-B2F5-1776A3890599}"/>
              </a:ext>
            </a:extLst>
          </p:cNvPr>
          <p:cNvSpPr txBox="1"/>
          <p:nvPr/>
        </p:nvSpPr>
        <p:spPr>
          <a:xfrm>
            <a:off x="3578160" y="2191932"/>
            <a:ext cx="520695" cy="461665"/>
          </a:xfrm>
          <a:prstGeom prst="rect">
            <a:avLst/>
          </a:prstGeom>
          <a:noFill/>
        </p:spPr>
        <p:txBody>
          <a:bodyPr wrap="square" rtlCol="0">
            <a:spAutoFit/>
          </a:bodyPr>
          <a:lstStyle/>
          <a:p>
            <a:r>
              <a:rPr lang="en-US" sz="2400" b="1" dirty="0"/>
              <a:t>3.</a:t>
            </a:r>
          </a:p>
        </p:txBody>
      </p:sp>
      <p:sp>
        <p:nvSpPr>
          <p:cNvPr id="18" name="TextBox 17">
            <a:extLst>
              <a:ext uri="{FF2B5EF4-FFF2-40B4-BE49-F238E27FC236}">
                <a16:creationId xmlns:a16="http://schemas.microsoft.com/office/drawing/2014/main" id="{EE41F628-AABA-3F44-914D-E5C0F1101D5B}"/>
              </a:ext>
            </a:extLst>
          </p:cNvPr>
          <p:cNvSpPr txBox="1"/>
          <p:nvPr/>
        </p:nvSpPr>
        <p:spPr>
          <a:xfrm>
            <a:off x="3960000" y="2221200"/>
            <a:ext cx="2520000" cy="400110"/>
          </a:xfrm>
          <a:prstGeom prst="rect">
            <a:avLst/>
          </a:prstGeom>
          <a:noFill/>
        </p:spPr>
        <p:txBody>
          <a:bodyPr wrap="square" rtlCol="0">
            <a:spAutoFit/>
          </a:bodyPr>
          <a:lstStyle/>
          <a:p>
            <a:r>
              <a:rPr lang="en-US" sz="1000" dirty="0">
                <a:cs typeface="Arial"/>
              </a:rPr>
              <a:t>Place the lid upside down on the jar and add some ices cubes on top.</a:t>
            </a:r>
          </a:p>
        </p:txBody>
      </p:sp>
      <p:sp>
        <p:nvSpPr>
          <p:cNvPr id="19" name="TextBox 18">
            <a:extLst>
              <a:ext uri="{FF2B5EF4-FFF2-40B4-BE49-F238E27FC236}">
                <a16:creationId xmlns:a16="http://schemas.microsoft.com/office/drawing/2014/main" id="{00BA9AB7-F085-AA45-A3EE-F32B841EBFC7}"/>
              </a:ext>
            </a:extLst>
          </p:cNvPr>
          <p:cNvSpPr txBox="1"/>
          <p:nvPr/>
        </p:nvSpPr>
        <p:spPr>
          <a:xfrm>
            <a:off x="3578160" y="4002205"/>
            <a:ext cx="447447" cy="461665"/>
          </a:xfrm>
          <a:prstGeom prst="rect">
            <a:avLst/>
          </a:prstGeom>
          <a:noFill/>
        </p:spPr>
        <p:txBody>
          <a:bodyPr wrap="square" rtlCol="0">
            <a:spAutoFit/>
          </a:bodyPr>
          <a:lstStyle/>
          <a:p>
            <a:r>
              <a:rPr lang="en-US" sz="2400" b="1" dirty="0"/>
              <a:t>4.</a:t>
            </a:r>
          </a:p>
        </p:txBody>
      </p:sp>
      <p:sp>
        <p:nvSpPr>
          <p:cNvPr id="22" name="TextBox 21">
            <a:extLst>
              <a:ext uri="{FF2B5EF4-FFF2-40B4-BE49-F238E27FC236}">
                <a16:creationId xmlns:a16="http://schemas.microsoft.com/office/drawing/2014/main" id="{2EA85776-2D54-8A46-AB6A-E12CCF360BD1}"/>
              </a:ext>
            </a:extLst>
          </p:cNvPr>
          <p:cNvSpPr txBox="1"/>
          <p:nvPr/>
        </p:nvSpPr>
        <p:spPr>
          <a:xfrm>
            <a:off x="4287946" y="4775964"/>
            <a:ext cx="1669691" cy="246221"/>
          </a:xfrm>
          <a:prstGeom prst="rect">
            <a:avLst/>
          </a:prstGeom>
          <a:noFill/>
        </p:spPr>
        <p:txBody>
          <a:bodyPr wrap="square" rtlCol="0">
            <a:spAutoFit/>
          </a:bodyPr>
          <a:lstStyle/>
          <a:p>
            <a:endParaRPr lang="en-GB" sz="1000" dirty="0"/>
          </a:p>
        </p:txBody>
      </p:sp>
      <p:sp>
        <p:nvSpPr>
          <p:cNvPr id="38" name="TextBox 37">
            <a:extLst>
              <a:ext uri="{FF2B5EF4-FFF2-40B4-BE49-F238E27FC236}">
                <a16:creationId xmlns:a16="http://schemas.microsoft.com/office/drawing/2014/main" id="{8573B929-F7F9-49F2-8B2C-3105891ACCAF}"/>
              </a:ext>
            </a:extLst>
          </p:cNvPr>
          <p:cNvSpPr txBox="1"/>
          <p:nvPr/>
        </p:nvSpPr>
        <p:spPr>
          <a:xfrm>
            <a:off x="7092148" y="2544217"/>
            <a:ext cx="2520000" cy="246221"/>
          </a:xfrm>
          <a:prstGeom prst="rect">
            <a:avLst/>
          </a:prstGeom>
          <a:noFill/>
        </p:spPr>
        <p:txBody>
          <a:bodyPr wrap="square" rtlCol="0">
            <a:spAutoFit/>
          </a:bodyPr>
          <a:lstStyle/>
          <a:p>
            <a:r>
              <a:rPr lang="en-GB" sz="1000" dirty="0"/>
              <a:t>.</a:t>
            </a:r>
          </a:p>
        </p:txBody>
      </p:sp>
      <p:pic>
        <p:nvPicPr>
          <p:cNvPr id="26" name="Graphic 25" descr="Home with solid fill">
            <a:hlinkClick r:id="rId2"/>
            <a:extLst>
              <a:ext uri="{FF2B5EF4-FFF2-40B4-BE49-F238E27FC236}">
                <a16:creationId xmlns:a16="http://schemas.microsoft.com/office/drawing/2014/main" id="{0B8C2B5C-2AE8-42A8-B800-0BF1381160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45934" y="5763628"/>
            <a:ext cx="914400" cy="914400"/>
          </a:xfrm>
          <a:prstGeom prst="rect">
            <a:avLst/>
          </a:prstGeom>
        </p:spPr>
      </p:pic>
      <p:sp>
        <p:nvSpPr>
          <p:cNvPr id="16" name="TextBox 15">
            <a:extLst>
              <a:ext uri="{FF2B5EF4-FFF2-40B4-BE49-F238E27FC236}">
                <a16:creationId xmlns:a16="http://schemas.microsoft.com/office/drawing/2014/main" id="{C23EDE8E-0C3B-974E-870A-00155C177A97}"/>
              </a:ext>
            </a:extLst>
          </p:cNvPr>
          <p:cNvSpPr txBox="1"/>
          <p:nvPr/>
        </p:nvSpPr>
        <p:spPr>
          <a:xfrm>
            <a:off x="810000" y="4167955"/>
            <a:ext cx="2520000" cy="400110"/>
          </a:xfrm>
          <a:prstGeom prst="rect">
            <a:avLst/>
          </a:prstGeom>
          <a:noFill/>
        </p:spPr>
        <p:txBody>
          <a:bodyPr wrap="square" rtlCol="0">
            <a:spAutoFit/>
          </a:bodyPr>
          <a:lstStyle/>
          <a:p>
            <a:r>
              <a:rPr lang="en-US" sz="1000" dirty="0">
                <a:cs typeface="Arial"/>
              </a:rPr>
              <a:t>Spray a generous squirt of hairspray into the glass jar above the hot water.</a:t>
            </a:r>
          </a:p>
        </p:txBody>
      </p:sp>
      <p:sp>
        <p:nvSpPr>
          <p:cNvPr id="46" name="TextBox 45">
            <a:extLst>
              <a:ext uri="{FF2B5EF4-FFF2-40B4-BE49-F238E27FC236}">
                <a16:creationId xmlns:a16="http://schemas.microsoft.com/office/drawing/2014/main" id="{BB23950D-D90F-4EE1-BB54-AD0929981B9D}"/>
              </a:ext>
            </a:extLst>
          </p:cNvPr>
          <p:cNvSpPr txBox="1"/>
          <p:nvPr/>
        </p:nvSpPr>
        <p:spPr>
          <a:xfrm>
            <a:off x="3960000" y="4118423"/>
            <a:ext cx="2520000" cy="707886"/>
          </a:xfrm>
          <a:prstGeom prst="rect">
            <a:avLst/>
          </a:prstGeom>
          <a:noFill/>
        </p:spPr>
        <p:txBody>
          <a:bodyPr wrap="square" rtlCol="0">
            <a:spAutoFit/>
          </a:bodyPr>
          <a:lstStyle/>
          <a:p>
            <a:r>
              <a:rPr lang="en-US" sz="1000" dirty="0">
                <a:latin typeface="Calibri "/>
                <a:cs typeface="Arial"/>
              </a:rPr>
              <a:t>Watch the top half of the jar, can you see a cloud? </a:t>
            </a:r>
            <a:r>
              <a:rPr lang="en-US" sz="1000" dirty="0">
                <a:cs typeface="Arial"/>
              </a:rPr>
              <a:t>Unsure – try removing the lid to let the cloud out!</a:t>
            </a:r>
          </a:p>
          <a:p>
            <a:endParaRPr lang="en-US" sz="1000" dirty="0">
              <a:latin typeface="Calibri "/>
              <a:cs typeface="Arial"/>
            </a:endParaRPr>
          </a:p>
        </p:txBody>
      </p:sp>
      <p:sp>
        <p:nvSpPr>
          <p:cNvPr id="30" name="Rectangle 29">
            <a:extLst>
              <a:ext uri="{FF2B5EF4-FFF2-40B4-BE49-F238E27FC236}">
                <a16:creationId xmlns:a16="http://schemas.microsoft.com/office/drawing/2014/main" id="{1BD6EB1A-8B7B-BA45-943A-D641B2E4A2AF}"/>
              </a:ext>
            </a:extLst>
          </p:cNvPr>
          <p:cNvSpPr/>
          <p:nvPr/>
        </p:nvSpPr>
        <p:spPr>
          <a:xfrm>
            <a:off x="513697" y="1331731"/>
            <a:ext cx="4053483" cy="662999"/>
          </a:xfrm>
          <a:prstGeom prst="rect">
            <a:avLst/>
          </a:prstGeom>
          <a:solidFill>
            <a:srgbClr val="00B0F0">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TextBox 67">
            <a:extLst>
              <a:ext uri="{FF2B5EF4-FFF2-40B4-BE49-F238E27FC236}">
                <a16:creationId xmlns:a16="http://schemas.microsoft.com/office/drawing/2014/main" id="{D78F7927-2258-4731-98DA-0053845A3682}"/>
              </a:ext>
            </a:extLst>
          </p:cNvPr>
          <p:cNvSpPr txBox="1"/>
          <p:nvPr/>
        </p:nvSpPr>
        <p:spPr>
          <a:xfrm>
            <a:off x="589079" y="1351278"/>
            <a:ext cx="4965388" cy="507831"/>
          </a:xfrm>
          <a:prstGeom prst="rect">
            <a:avLst/>
          </a:prstGeom>
          <a:noFill/>
        </p:spPr>
        <p:txBody>
          <a:bodyPr wrap="square" rtlCol="0">
            <a:spAutoFit/>
          </a:bodyPr>
          <a:lstStyle/>
          <a:p>
            <a:r>
              <a:rPr lang="en-GB" sz="1600" b="1" dirty="0"/>
              <a:t>What you need</a:t>
            </a:r>
          </a:p>
          <a:p>
            <a:r>
              <a:rPr lang="en-GB" sz="1100" dirty="0"/>
              <a:t>• Glass jar with lid • Hot water   • Hairspray   • Ice-cubes</a:t>
            </a:r>
          </a:p>
        </p:txBody>
      </p:sp>
      <p:pic>
        <p:nvPicPr>
          <p:cNvPr id="5" name="Picture 4" descr="A picture containing indoor, drink&#10;&#10;Description automatically generated">
            <a:extLst>
              <a:ext uri="{FF2B5EF4-FFF2-40B4-BE49-F238E27FC236}">
                <a16:creationId xmlns:a16="http://schemas.microsoft.com/office/drawing/2014/main" id="{8E45DAE6-618B-4C5F-87D2-3DCEF76673B8}"/>
              </a:ext>
            </a:extLst>
          </p:cNvPr>
          <p:cNvPicPr>
            <a:picLocks noChangeAspect="1"/>
          </p:cNvPicPr>
          <p:nvPr/>
        </p:nvPicPr>
        <p:blipFill>
          <a:blip r:embed="rId5"/>
          <a:stretch>
            <a:fillRect/>
          </a:stretch>
        </p:blipFill>
        <p:spPr>
          <a:xfrm>
            <a:off x="5526909" y="362544"/>
            <a:ext cx="1059840" cy="1440000"/>
          </a:xfrm>
          <a:prstGeom prst="rect">
            <a:avLst/>
          </a:prstGeom>
        </p:spPr>
      </p:pic>
      <p:pic>
        <p:nvPicPr>
          <p:cNvPr id="11" name="Picture 10" descr="A picture containing indoor&#10;&#10;Description automatically generated">
            <a:extLst>
              <a:ext uri="{FF2B5EF4-FFF2-40B4-BE49-F238E27FC236}">
                <a16:creationId xmlns:a16="http://schemas.microsoft.com/office/drawing/2014/main" id="{6E5677BF-6BA7-4041-B267-8A161FD2CEC1}"/>
              </a:ext>
            </a:extLst>
          </p:cNvPr>
          <p:cNvPicPr>
            <a:picLocks noChangeAspect="1"/>
          </p:cNvPicPr>
          <p:nvPr/>
        </p:nvPicPr>
        <p:blipFill>
          <a:blip r:embed="rId6"/>
          <a:stretch>
            <a:fillRect/>
          </a:stretch>
        </p:blipFill>
        <p:spPr>
          <a:xfrm>
            <a:off x="1341926" y="4771854"/>
            <a:ext cx="1175040" cy="1440000"/>
          </a:xfrm>
          <a:prstGeom prst="rect">
            <a:avLst/>
          </a:prstGeom>
        </p:spPr>
      </p:pic>
      <p:pic>
        <p:nvPicPr>
          <p:cNvPr id="24" name="Picture 23" descr="A picture containing indoor, pickle&#10;&#10;Description automatically generated">
            <a:extLst>
              <a:ext uri="{FF2B5EF4-FFF2-40B4-BE49-F238E27FC236}">
                <a16:creationId xmlns:a16="http://schemas.microsoft.com/office/drawing/2014/main" id="{4A4437C5-768E-406C-858C-9362060293AB}"/>
              </a:ext>
            </a:extLst>
          </p:cNvPr>
          <p:cNvPicPr>
            <a:picLocks noChangeAspect="1"/>
          </p:cNvPicPr>
          <p:nvPr/>
        </p:nvPicPr>
        <p:blipFill>
          <a:blip r:embed="rId7"/>
          <a:stretch>
            <a:fillRect/>
          </a:stretch>
        </p:blipFill>
        <p:spPr>
          <a:xfrm>
            <a:off x="4795443" y="2653597"/>
            <a:ext cx="748800" cy="1440000"/>
          </a:xfrm>
          <a:prstGeom prst="rect">
            <a:avLst/>
          </a:prstGeom>
        </p:spPr>
      </p:pic>
      <p:pic>
        <p:nvPicPr>
          <p:cNvPr id="39" name="Picture 38" descr="A picture containing indoor, pickle&#10;&#10;Description automatically generated">
            <a:extLst>
              <a:ext uri="{FF2B5EF4-FFF2-40B4-BE49-F238E27FC236}">
                <a16:creationId xmlns:a16="http://schemas.microsoft.com/office/drawing/2014/main" id="{27C79789-8C3F-4FDA-B1B6-20274FD4F9D8}"/>
              </a:ext>
            </a:extLst>
          </p:cNvPr>
          <p:cNvPicPr>
            <a:picLocks noChangeAspect="1"/>
          </p:cNvPicPr>
          <p:nvPr/>
        </p:nvPicPr>
        <p:blipFill>
          <a:blip r:embed="rId7"/>
          <a:stretch>
            <a:fillRect/>
          </a:stretch>
        </p:blipFill>
        <p:spPr>
          <a:xfrm>
            <a:off x="5347100" y="4704778"/>
            <a:ext cx="748800" cy="1440000"/>
          </a:xfrm>
          <a:prstGeom prst="rect">
            <a:avLst/>
          </a:prstGeom>
        </p:spPr>
      </p:pic>
      <p:pic>
        <p:nvPicPr>
          <p:cNvPr id="29" name="Graphic 28" descr="Eye with solid fill">
            <a:extLst>
              <a:ext uri="{FF2B5EF4-FFF2-40B4-BE49-F238E27FC236}">
                <a16:creationId xmlns:a16="http://schemas.microsoft.com/office/drawing/2014/main" id="{D28D511B-7BF9-47FF-AC2C-7F2AA8B024F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004410" y="4598118"/>
            <a:ext cx="914400" cy="914400"/>
          </a:xfrm>
          <a:prstGeom prst="rect">
            <a:avLst/>
          </a:prstGeom>
        </p:spPr>
      </p:pic>
      <p:cxnSp>
        <p:nvCxnSpPr>
          <p:cNvPr id="34" name="Straight Arrow Connector 33">
            <a:extLst>
              <a:ext uri="{FF2B5EF4-FFF2-40B4-BE49-F238E27FC236}">
                <a16:creationId xmlns:a16="http://schemas.microsoft.com/office/drawing/2014/main" id="{BB8292D0-B0AE-4554-8606-42A4A6395350}"/>
              </a:ext>
            </a:extLst>
          </p:cNvPr>
          <p:cNvCxnSpPr/>
          <p:nvPr/>
        </p:nvCxnSpPr>
        <p:spPr>
          <a:xfrm>
            <a:off x="4843734" y="5050169"/>
            <a:ext cx="683175" cy="15568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3A2AC574-5926-4FC1-B4E1-7D101C475E71}"/>
              </a:ext>
            </a:extLst>
          </p:cNvPr>
          <p:cNvSpPr/>
          <p:nvPr/>
        </p:nvSpPr>
        <p:spPr>
          <a:xfrm>
            <a:off x="6581847" y="2169478"/>
            <a:ext cx="2803173" cy="3665453"/>
          </a:xfrm>
          <a:prstGeom prst="rect">
            <a:avLst/>
          </a:prstGeom>
          <a:solidFill>
            <a:srgbClr val="00B0F0">
              <a:alpha val="3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dirty="0">
                <a:solidFill>
                  <a:schemeClr val="tx1"/>
                </a:solidFill>
                <a:cs typeface="Arial"/>
              </a:rPr>
              <a:t>For a cloud </a:t>
            </a:r>
            <a:r>
              <a:rPr lang="en-GB" sz="1000">
                <a:solidFill>
                  <a:schemeClr val="tx1"/>
                </a:solidFill>
                <a:cs typeface="Arial"/>
              </a:rPr>
              <a:t>to form there </a:t>
            </a:r>
            <a:r>
              <a:rPr lang="en-GB" sz="1000" dirty="0">
                <a:solidFill>
                  <a:schemeClr val="tx1"/>
                </a:solidFill>
                <a:cs typeface="Arial"/>
              </a:rPr>
              <a:t>must be three things, water molecules, dust, and a change in temperature of pressure.  There are water molecules all the time in the air around us bouncing around, but in a cloud, these stop bouncing and stick together. This is caused by the ‘cloud condensation nuclei’ such as dust or pollution particles combined with a change in temperature or pressure. Real clouds form when warm air rises in the atmosphere, meets dust particles, and cools down. Clouds are more likely to form when it's cold. </a:t>
            </a:r>
          </a:p>
          <a:p>
            <a:endParaRPr lang="en-GB" sz="1000" dirty="0">
              <a:solidFill>
                <a:schemeClr val="tx1"/>
              </a:solidFill>
              <a:cs typeface="Calibri"/>
            </a:endParaRPr>
          </a:p>
          <a:p>
            <a:r>
              <a:rPr lang="en-GB" sz="1000" dirty="0">
                <a:solidFill>
                  <a:schemeClr val="tx1"/>
                </a:solidFill>
                <a:cs typeface="Arial"/>
              </a:rPr>
              <a:t>When you add the hairspray, you are polluting the air above the hot water. The ice cubes on the metal lid slowly change the temperature of the air beneath the lid, so the temperature inside the top of the bottle falls and the water molecules condense, becoming visible. The hairspray particles act as cloud condensation nuclei, allowing the water molecules to condense and stick together forming the cloud in a bottle.</a:t>
            </a:r>
            <a:endParaRPr lang="en-GB" sz="1000" dirty="0">
              <a:solidFill>
                <a:schemeClr val="tx1"/>
              </a:solidFill>
              <a:cs typeface="Calibri"/>
            </a:endParaRPr>
          </a:p>
        </p:txBody>
      </p:sp>
      <p:sp>
        <p:nvSpPr>
          <p:cNvPr id="48" name="TextBox 47">
            <a:extLst>
              <a:ext uri="{FF2B5EF4-FFF2-40B4-BE49-F238E27FC236}">
                <a16:creationId xmlns:a16="http://schemas.microsoft.com/office/drawing/2014/main" id="{42BD681E-2F01-4C8A-AC99-70212CEC165F}"/>
              </a:ext>
            </a:extLst>
          </p:cNvPr>
          <p:cNvSpPr txBox="1"/>
          <p:nvPr/>
        </p:nvSpPr>
        <p:spPr>
          <a:xfrm>
            <a:off x="6591038" y="1579782"/>
            <a:ext cx="2756671" cy="707886"/>
          </a:xfrm>
          <a:prstGeom prst="rect">
            <a:avLst/>
          </a:prstGeom>
          <a:noFill/>
        </p:spPr>
        <p:txBody>
          <a:bodyPr wrap="square" rtlCol="0">
            <a:spAutoFit/>
          </a:bodyPr>
          <a:lstStyle/>
          <a:p>
            <a:r>
              <a:rPr lang="en-GB" sz="4000" b="1" dirty="0"/>
              <a:t>The Science</a:t>
            </a:r>
          </a:p>
        </p:txBody>
      </p:sp>
      <p:pic>
        <p:nvPicPr>
          <p:cNvPr id="42" name="Picture 41" descr="A picture containing indoor&#10;&#10;Description automatically generated">
            <a:extLst>
              <a:ext uri="{FF2B5EF4-FFF2-40B4-BE49-F238E27FC236}">
                <a16:creationId xmlns:a16="http://schemas.microsoft.com/office/drawing/2014/main" id="{15DDD2DC-EE87-4C83-9FE4-6E0B9BDD73EE}"/>
              </a:ext>
            </a:extLst>
          </p:cNvPr>
          <p:cNvPicPr>
            <a:picLocks noChangeAspect="1"/>
          </p:cNvPicPr>
          <p:nvPr/>
        </p:nvPicPr>
        <p:blipFill>
          <a:blip r:embed="rId10"/>
          <a:stretch>
            <a:fillRect/>
          </a:stretch>
        </p:blipFill>
        <p:spPr>
          <a:xfrm>
            <a:off x="1487103" y="2720572"/>
            <a:ext cx="1021935" cy="1440000"/>
          </a:xfrm>
          <a:prstGeom prst="rect">
            <a:avLst/>
          </a:prstGeom>
        </p:spPr>
      </p:pic>
      <p:pic>
        <p:nvPicPr>
          <p:cNvPr id="2" name="Picture 1">
            <a:extLst>
              <a:ext uri="{FF2B5EF4-FFF2-40B4-BE49-F238E27FC236}">
                <a16:creationId xmlns:a16="http://schemas.microsoft.com/office/drawing/2014/main" id="{7249819A-9DD6-BB7B-8286-F0C3A79383B2}"/>
              </a:ext>
            </a:extLst>
          </p:cNvPr>
          <p:cNvPicPr>
            <a:picLocks noChangeAspect="1"/>
          </p:cNvPicPr>
          <p:nvPr/>
        </p:nvPicPr>
        <p:blipFill>
          <a:blip r:embed="rId11"/>
          <a:stretch>
            <a:fillRect/>
          </a:stretch>
        </p:blipFill>
        <p:spPr>
          <a:xfrm>
            <a:off x="8351495" y="427029"/>
            <a:ext cx="1180777" cy="457200"/>
          </a:xfrm>
          <a:prstGeom prst="rect">
            <a:avLst/>
          </a:prstGeom>
        </p:spPr>
      </p:pic>
    </p:spTree>
    <p:extLst>
      <p:ext uri="{BB962C8B-B14F-4D97-AF65-F5344CB8AC3E}">
        <p14:creationId xmlns:p14="http://schemas.microsoft.com/office/powerpoint/2010/main" val="780973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E47AD915C5C14EAF386939100504C4" ma:contentTypeVersion="6" ma:contentTypeDescription="Create a new document." ma:contentTypeScope="" ma:versionID="1f06f90178a718b0faa19b51e4b0ef25">
  <xsd:schema xmlns:xsd="http://www.w3.org/2001/XMLSchema" xmlns:xs="http://www.w3.org/2001/XMLSchema" xmlns:p="http://schemas.microsoft.com/office/2006/metadata/properties" xmlns:ns2="64251b1f-8f26-485a-8bf6-f1f5b5aa49e3" xmlns:ns3="b78a90eb-ba03-4a6f-8866-9ca1a14bd009" targetNamespace="http://schemas.microsoft.com/office/2006/metadata/properties" ma:root="true" ma:fieldsID="bcf1c367e24a20aa1448b6c4f8a3c733" ns2:_="" ns3:_="">
    <xsd:import namespace="64251b1f-8f26-485a-8bf6-f1f5b5aa49e3"/>
    <xsd:import namespace="b78a90eb-ba03-4a6f-8866-9ca1a14bd00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251b1f-8f26-485a-8bf6-f1f5b5aa49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8a90eb-ba03-4a6f-8866-9ca1a14bd00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CBE535-97C4-4CE7-B095-97C1619766AB}">
  <ds:schemaRefs>
    <ds:schemaRef ds:uri="http://schemas.microsoft.com/office/infopath/2007/PartnerControls"/>
    <ds:schemaRef ds:uri="055ebe93-fd4d-4a43-87d4-7be346ed06b6"/>
    <ds:schemaRef ds:uri="http://purl.org/dc/terms/"/>
    <ds:schemaRef ds:uri="http://purl.org/dc/elements/1.1/"/>
    <ds:schemaRef ds:uri="http://purl.org/dc/dcmitype/"/>
    <ds:schemaRef ds:uri="http://schemas.microsoft.com/office/2006/documentManagement/types"/>
    <ds:schemaRef ds:uri="http://schemas.openxmlformats.org/package/2006/metadata/core-properties"/>
    <ds:schemaRef ds:uri="e9ce4ce2-6ff4-4076-ba3c-f482c48db242"/>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2251D4C3-12F0-45A5-AFBC-17C3956B4A2E}">
  <ds:schemaRefs>
    <ds:schemaRef ds:uri="http://schemas.microsoft.com/sharepoint/v3/contenttype/forms"/>
  </ds:schemaRefs>
</ds:datastoreItem>
</file>

<file path=customXml/itemProps3.xml><?xml version="1.0" encoding="utf-8"?>
<ds:datastoreItem xmlns:ds="http://schemas.openxmlformats.org/officeDocument/2006/customXml" ds:itemID="{46111159-E09F-4838-B4B6-2BD31272DE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251b1f-8f26-485a-8bf6-f1f5b5aa49e3"/>
    <ds:schemaRef ds:uri="b78a90eb-ba03-4a6f-8866-9ca1a14bd0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252</TotalTime>
  <Words>368</Words>
  <Application>Microsoft Office PowerPoint</Application>
  <PresentationFormat>A4 Paper (210x297 mm)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Jamie Lawrence</dc:creator>
  <cp:lastModifiedBy>Moira Prentice</cp:lastModifiedBy>
  <cp:revision>22</cp:revision>
  <dcterms:created xsi:type="dcterms:W3CDTF">2022-02-27T12:12:14Z</dcterms:created>
  <dcterms:modified xsi:type="dcterms:W3CDTF">2024-06-04T12:56:40Z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0x010100E0E47AD915C5C14EAF386939100504C4</vt:lpwstr>
  </property>
  <property fmtid="{D5CDD505-2E9C-101B-9397-08002B2CF9AE}" pid="3" name="n0164ad3d5b84a57907af32d91eb6282">
    <vt:lpwstr/>
  </property>
  <property fmtid="{D5CDD505-2E9C-101B-9397-08002B2CF9AE}" pid="4" name="TaxCatchAll">
    <vt:lpwstr/>
  </property>
  <property fmtid="{D5CDD505-2E9C-101B-9397-08002B2CF9AE}" pid="5" name="UHI classification">
    <vt:lpwstr/>
  </property>
  <property fmtid="{D5CDD505-2E9C-101B-9397-08002B2CF9AE}" pid="6" name="j928f9099e4145f8a1f3a9d8f7b9fe40">
    <vt:lpwstr/>
  </property>
  <property fmtid="{D5CDD505-2E9C-101B-9397-08002B2CF9AE}" pid="7" name="Retention schedule">
    <vt:lpwstr/>
  </property>
  <property fmtid="{D5CDD505-2E9C-101B-9397-08002B2CF9AE}" pid="8" name="_ExtendedDescription">
    <vt:lpwstr/>
  </property>
  <property fmtid="{D5CDD505-2E9C-101B-9397-08002B2CF9AE}" pid="9" name="Document category">
    <vt:lpwstr/>
  </property>
  <property fmtid="{D5CDD505-2E9C-101B-9397-08002B2CF9AE}" pid="10" name="Academic year">
    <vt:lpwstr/>
  </property>
  <property fmtid="{D5CDD505-2E9C-101B-9397-08002B2CF9AE}" pid="11" name="MediaServiceImageTags">
    <vt:lpwstr/>
  </property>
</Properties>
</file>