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FF"/>
    <a:srgbClr val="FFC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1938B-61F4-7A4C-CD38-C029FD7C7ED2}" v="7" dt="2024-06-04T13:00:27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6327"/>
  </p:normalViewPr>
  <p:slideViewPr>
    <p:cSldViewPr snapToGrid="0" snapToObjects="1">
      <p:cViewPr>
        <p:scale>
          <a:sx n="100" d="100"/>
          <a:sy n="100" d="100"/>
        </p:scale>
        <p:origin x="88" y="-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y Munro" userId="S::eo23jm@uhi.ac.uk::945d001f-f65c-48e1-84de-13920639abbb" providerId="AD" clId="Web-{E241938B-61F4-7A4C-CD38-C029FD7C7ED2}"/>
    <pc:docChg chg="modSld">
      <pc:chgData name="Jilly Munro" userId="S::eo23jm@uhi.ac.uk::945d001f-f65c-48e1-84de-13920639abbb" providerId="AD" clId="Web-{E241938B-61F4-7A4C-CD38-C029FD7C7ED2}" dt="2024-06-04T13:00:27.920" v="6" actId="1076"/>
      <pc:docMkLst>
        <pc:docMk/>
      </pc:docMkLst>
      <pc:sldChg chg="addSp delSp modSp">
        <pc:chgData name="Jilly Munro" userId="S::eo23jm@uhi.ac.uk::945d001f-f65c-48e1-84de-13920639abbb" providerId="AD" clId="Web-{E241938B-61F4-7A4C-CD38-C029FD7C7ED2}" dt="2024-06-04T13:00:21.435" v="3" actId="1076"/>
        <pc:sldMkLst>
          <pc:docMk/>
          <pc:sldMk cId="78097368" sldId="256"/>
        </pc:sldMkLst>
        <pc:picChg chg="add mod">
          <ac:chgData name="Jilly Munro" userId="S::eo23jm@uhi.ac.uk::945d001f-f65c-48e1-84de-13920639abbb" providerId="AD" clId="Web-{E241938B-61F4-7A4C-CD38-C029FD7C7ED2}" dt="2024-06-04T13:00:21.435" v="3" actId="1076"/>
          <ac:picMkLst>
            <pc:docMk/>
            <pc:sldMk cId="78097368" sldId="256"/>
            <ac:picMk id="2" creationId="{96609808-212C-7B3B-55E2-ED8846D23B07}"/>
          </ac:picMkLst>
        </pc:picChg>
        <pc:picChg chg="del">
          <ac:chgData name="Jilly Munro" userId="S::eo23jm@uhi.ac.uk::945d001f-f65c-48e1-84de-13920639abbb" providerId="AD" clId="Web-{E241938B-61F4-7A4C-CD38-C029FD7C7ED2}" dt="2024-06-04T13:00:14.060" v="0"/>
          <ac:picMkLst>
            <pc:docMk/>
            <pc:sldMk cId="78097368" sldId="256"/>
            <ac:picMk id="7" creationId="{A9932FC0-6878-8D4E-9FCE-D3D9B91067F3}"/>
          </ac:picMkLst>
        </pc:picChg>
      </pc:sldChg>
      <pc:sldChg chg="addSp delSp modSp">
        <pc:chgData name="Jilly Munro" userId="S::eo23jm@uhi.ac.uk::945d001f-f65c-48e1-84de-13920639abbb" providerId="AD" clId="Web-{E241938B-61F4-7A4C-CD38-C029FD7C7ED2}" dt="2024-06-04T13:00:27.920" v="6" actId="1076"/>
        <pc:sldMkLst>
          <pc:docMk/>
          <pc:sldMk cId="3614328400" sldId="257"/>
        </pc:sldMkLst>
        <pc:picChg chg="add mod">
          <ac:chgData name="Jilly Munro" userId="S::eo23jm@uhi.ac.uk::945d001f-f65c-48e1-84de-13920639abbb" providerId="AD" clId="Web-{E241938B-61F4-7A4C-CD38-C029FD7C7ED2}" dt="2024-06-04T13:00:27.920" v="6" actId="1076"/>
          <ac:picMkLst>
            <pc:docMk/>
            <pc:sldMk cId="3614328400" sldId="257"/>
            <ac:picMk id="2" creationId="{1030D815-9ADF-1927-D826-5C99F70EC661}"/>
          </ac:picMkLst>
        </pc:picChg>
        <pc:picChg chg="del">
          <ac:chgData name="Jilly Munro" userId="S::eo23jm@uhi.ac.uk::945d001f-f65c-48e1-84de-13920639abbb" providerId="AD" clId="Web-{E241938B-61F4-7A4C-CD38-C029FD7C7ED2}" dt="2024-06-04T13:00:23.951" v="4"/>
          <ac:picMkLst>
            <pc:docMk/>
            <pc:sldMk cId="3614328400" sldId="257"/>
            <ac:picMk id="7" creationId="{A9932FC0-6878-8D4E-9FCE-D3D9B91067F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6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4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820F-4F84-C14B-842E-5A84DB6553E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0DFD-2BEF-524E-9A0D-1747E80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png"/><Relationship Id="rId7" Type="http://schemas.openxmlformats.org/officeDocument/2006/relationships/image" Target="../media/image5.tif"/><Relationship Id="rId2" Type="http://schemas.openxmlformats.org/officeDocument/2006/relationships/hyperlink" Target="https://www.uhi.ac.uk/en/inverness-science-festival/family-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tif"/><Relationship Id="rId10" Type="http://schemas.openxmlformats.org/officeDocument/2006/relationships/image" Target="../media/image8.tif"/><Relationship Id="rId4" Type="http://schemas.openxmlformats.org/officeDocument/2006/relationships/image" Target="../media/image2.svg"/><Relationship Id="rId9" Type="http://schemas.openxmlformats.org/officeDocument/2006/relationships/image" Target="../media/image7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hyperlink" Target="https://www.uhi.ac.uk/en/inverness-science-festival/family-da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6.tif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4CAA78-7E33-9340-9D07-A97B5830454B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2214A1-00B4-2B49-901C-9937E63F8081}"/>
              </a:ext>
            </a:extLst>
          </p:cNvPr>
          <p:cNvSpPr/>
          <p:nvPr/>
        </p:nvSpPr>
        <p:spPr>
          <a:xfrm>
            <a:off x="277200" y="252000"/>
            <a:ext cx="9360979" cy="6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A5211-526E-244A-BE29-4DA1C92AEE93}"/>
              </a:ext>
            </a:extLst>
          </p:cNvPr>
          <p:cNvSpPr txBox="1"/>
          <p:nvPr/>
        </p:nvSpPr>
        <p:spPr>
          <a:xfrm>
            <a:off x="426318" y="454475"/>
            <a:ext cx="5201107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Magic chemistry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A4740-CAAD-F549-BE2B-D266DEDC5F15}"/>
              </a:ext>
            </a:extLst>
          </p:cNvPr>
          <p:cNvSpPr txBox="1"/>
          <p:nvPr/>
        </p:nvSpPr>
        <p:spPr>
          <a:xfrm>
            <a:off x="426317" y="1040673"/>
            <a:ext cx="7458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magic of science to change the colour of solutions.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3827D-0A2F-6646-B274-F40FF7A26F31}"/>
              </a:ext>
            </a:extLst>
          </p:cNvPr>
          <p:cNvSpPr txBox="1"/>
          <p:nvPr/>
        </p:nvSpPr>
        <p:spPr>
          <a:xfrm>
            <a:off x="460771" y="2413410"/>
            <a:ext cx="4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664E4A-6041-584C-A1DB-49474D17A1D0}"/>
              </a:ext>
            </a:extLst>
          </p:cNvPr>
          <p:cNvSpPr txBox="1"/>
          <p:nvPr/>
        </p:nvSpPr>
        <p:spPr>
          <a:xfrm>
            <a:off x="782641" y="2446069"/>
            <a:ext cx="1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Make the Universal Indicator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Rip up the cabbage leaves and place in a container of hot water.  Leave for 10-15 minutes then strain the solution into a jar and throw away the leaves. This is your Universal Indicator.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BACA47-7353-454A-9328-8011015D4B5F}"/>
              </a:ext>
            </a:extLst>
          </p:cNvPr>
          <p:cNvSpPr txBox="1"/>
          <p:nvPr/>
        </p:nvSpPr>
        <p:spPr>
          <a:xfrm>
            <a:off x="460771" y="4252133"/>
            <a:ext cx="4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8095D5-E41E-C944-B2F5-1776A3890599}"/>
              </a:ext>
            </a:extLst>
          </p:cNvPr>
          <p:cNvSpPr txBox="1"/>
          <p:nvPr/>
        </p:nvSpPr>
        <p:spPr>
          <a:xfrm>
            <a:off x="3651408" y="2413436"/>
            <a:ext cx="4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1F628-AABA-3F44-914D-E5C0F1101D5B}"/>
              </a:ext>
            </a:extLst>
          </p:cNvPr>
          <p:cNvSpPr txBox="1"/>
          <p:nvPr/>
        </p:nvSpPr>
        <p:spPr>
          <a:xfrm>
            <a:off x="3973278" y="2446095"/>
            <a:ext cx="2520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Add about 1cm of water to glass 2 and </a:t>
            </a:r>
            <a:r>
              <a:rPr lang="en-US" sz="1000" dirty="0">
                <a:latin typeface="Calibri"/>
                <a:ea typeface="Times New Roman" panose="02020603050405020304" pitchFamily="18" charset="0"/>
                <a:cs typeface="Calibri"/>
              </a:rPr>
              <a:t>mix with</a:t>
            </a:r>
            <a:r>
              <a:rPr lang="en-US" sz="1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the bicarbonate of soda. You now have three glasses with 1cm of solution, which all look the same.</a:t>
            </a:r>
            <a:endParaRPr lang="en-GB" sz="10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BA9AB7-F085-AA45-A3EE-F32B841EBFC7}"/>
              </a:ext>
            </a:extLst>
          </p:cNvPr>
          <p:cNvSpPr txBox="1"/>
          <p:nvPr/>
        </p:nvSpPr>
        <p:spPr>
          <a:xfrm>
            <a:off x="3650400" y="4650330"/>
            <a:ext cx="4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C7D85F-CED4-2143-A7CE-98E2E6DDEBFA}"/>
              </a:ext>
            </a:extLst>
          </p:cNvPr>
          <p:cNvSpPr txBox="1"/>
          <p:nvPr/>
        </p:nvSpPr>
        <p:spPr>
          <a:xfrm>
            <a:off x="3974400" y="4689038"/>
            <a:ext cx="25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 two spoons of universal indicator to glass 1 and watch what happens. 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85776-2D54-8A46-AB6A-E12CCF360BD1}"/>
              </a:ext>
            </a:extLst>
          </p:cNvPr>
          <p:cNvSpPr txBox="1"/>
          <p:nvPr/>
        </p:nvSpPr>
        <p:spPr>
          <a:xfrm>
            <a:off x="3973278" y="5423531"/>
            <a:ext cx="166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0300F0-F71A-4C0D-BB96-2515A2C7D62B}"/>
              </a:ext>
            </a:extLst>
          </p:cNvPr>
          <p:cNvSpPr txBox="1"/>
          <p:nvPr/>
        </p:nvSpPr>
        <p:spPr>
          <a:xfrm>
            <a:off x="6732000" y="4171483"/>
            <a:ext cx="4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6.</a:t>
            </a:r>
          </a:p>
        </p:txBody>
      </p:sp>
      <p:pic>
        <p:nvPicPr>
          <p:cNvPr id="26" name="Graphic 25" descr="Home with solid fill">
            <a:hlinkClick r:id="rId2"/>
            <a:extLst>
              <a:ext uri="{FF2B5EF4-FFF2-40B4-BE49-F238E27FC236}">
                <a16:creationId xmlns:a16="http://schemas.microsoft.com/office/drawing/2014/main" id="{0B8C2B5C-2AE8-42A8-B800-0BF138116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6854" y="5746077"/>
            <a:ext cx="914400" cy="91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27C56B9-A2E5-4702-BC42-3D0314D99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762" y="2622896"/>
            <a:ext cx="1120000" cy="1440000"/>
          </a:xfrm>
          <a:prstGeom prst="rect">
            <a:avLst/>
          </a:prstGeom>
        </p:spPr>
      </p:pic>
      <p:pic>
        <p:nvPicPr>
          <p:cNvPr id="42" name="Picture 41" descr="A group of beakers with liquid in them&#10;&#10;Description automatically generated with low confidence">
            <a:extLst>
              <a:ext uri="{FF2B5EF4-FFF2-40B4-BE49-F238E27FC236}">
                <a16:creationId xmlns:a16="http://schemas.microsoft.com/office/drawing/2014/main" id="{F78ADA7F-E508-4944-837E-D30A622CE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0" y="5039828"/>
            <a:ext cx="2904173" cy="14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3EDE8E-0C3B-974E-870A-00155C177A97}"/>
              </a:ext>
            </a:extLst>
          </p:cNvPr>
          <p:cNvSpPr txBox="1"/>
          <p:nvPr/>
        </p:nvSpPr>
        <p:spPr>
          <a:xfrm>
            <a:off x="782640" y="4277868"/>
            <a:ext cx="2520000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Lay three glasses in a row: 1,2,3.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Pour about 1cm of water into glass 1, spoon 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en-US" sz="1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in a small amount of bicarbonate of soda</a:t>
            </a:r>
            <a:r>
              <a:rPr lang="en-US" sz="1000" dirty="0">
                <a:latin typeface="Calibri"/>
                <a:ea typeface="Times New Roman" panose="02020603050405020304" pitchFamily="18" charset="0"/>
                <a:cs typeface="Calibri"/>
              </a:rPr>
              <a:t> into glass 2 and pour </a:t>
            </a:r>
            <a:r>
              <a:rPr lang="en-US" sz="1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about 1cm of vinegar into glass </a:t>
            </a:r>
            <a:r>
              <a:rPr lang="en-US" sz="1000" dirty="0">
                <a:latin typeface="Calibri"/>
                <a:ea typeface="Times New Roman" panose="02020603050405020304" pitchFamily="18" charset="0"/>
                <a:cs typeface="Calibri"/>
              </a:rPr>
              <a:t>3</a:t>
            </a:r>
            <a:r>
              <a:rPr lang="en-US" sz="10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GB" sz="10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</p:txBody>
      </p:sp>
      <p:pic>
        <p:nvPicPr>
          <p:cNvPr id="43" name="Picture 42" descr="A picture containing container, glass, empty&#10;&#10;Description automatically generated">
            <a:extLst>
              <a:ext uri="{FF2B5EF4-FFF2-40B4-BE49-F238E27FC236}">
                <a16:creationId xmlns:a16="http://schemas.microsoft.com/office/drawing/2014/main" id="{B065F32A-6312-4444-BEA8-BFFE962AC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05" y="3146760"/>
            <a:ext cx="2337161" cy="1080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1CBA44C-F327-4D69-B6C1-BF83E8B33357}"/>
              </a:ext>
            </a:extLst>
          </p:cNvPr>
          <p:cNvSpPr txBox="1"/>
          <p:nvPr/>
        </p:nvSpPr>
        <p:spPr>
          <a:xfrm>
            <a:off x="6732809" y="2446069"/>
            <a:ext cx="44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5.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244F9D-2B1D-409D-A0D8-DB4FB40ABE4C}"/>
              </a:ext>
            </a:extLst>
          </p:cNvPr>
          <p:cNvSpPr txBox="1"/>
          <p:nvPr/>
        </p:nvSpPr>
        <p:spPr>
          <a:xfrm>
            <a:off x="7110152" y="2533703"/>
            <a:ext cx="25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 two spoons of universal indicator to glass 2 and watch what happens. 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23950D-D90F-4EE1-BB54-AD0929981B9D}"/>
              </a:ext>
            </a:extLst>
          </p:cNvPr>
          <p:cNvSpPr txBox="1"/>
          <p:nvPr/>
        </p:nvSpPr>
        <p:spPr>
          <a:xfrm>
            <a:off x="7110152" y="4233038"/>
            <a:ext cx="25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Add two spoons of universal indicator to glass 3 and watch what happens. </a:t>
            </a:r>
            <a:endParaRPr lang="en-GB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" name="Picture 46" descr="A picture containing container, glass, empty&#10;&#10;Description automatically generated">
            <a:extLst>
              <a:ext uri="{FF2B5EF4-FFF2-40B4-BE49-F238E27FC236}">
                <a16:creationId xmlns:a16="http://schemas.microsoft.com/office/drawing/2014/main" id="{27E8A955-6130-478B-9048-15395CF45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52" y="4628359"/>
            <a:ext cx="2128500" cy="1080000"/>
          </a:xfrm>
          <a:prstGeom prst="rect">
            <a:avLst/>
          </a:prstGeom>
        </p:spPr>
      </p:pic>
      <p:pic>
        <p:nvPicPr>
          <p:cNvPr id="3" name="Picture 2" descr="A picture containing container, glass, orange, empty&#10;&#10;Description automatically generated">
            <a:extLst>
              <a:ext uri="{FF2B5EF4-FFF2-40B4-BE49-F238E27FC236}">
                <a16:creationId xmlns:a16="http://schemas.microsoft.com/office/drawing/2014/main" id="{EA4CAF4B-BF50-4951-9FC7-A6D9F1F67F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111" y="2999608"/>
            <a:ext cx="2046554" cy="1080000"/>
          </a:xfrm>
          <a:prstGeom prst="rect">
            <a:avLst/>
          </a:prstGeom>
        </p:spPr>
      </p:pic>
      <p:pic>
        <p:nvPicPr>
          <p:cNvPr id="6" name="Picture 5" descr="A picture containing container, glass, empty, clear&#10;&#10;Description automatically generated">
            <a:extLst>
              <a:ext uri="{FF2B5EF4-FFF2-40B4-BE49-F238E27FC236}">
                <a16:creationId xmlns:a16="http://schemas.microsoft.com/office/drawing/2014/main" id="{1BA50EBF-7122-4088-96F9-096E2CE63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8548" y="5244916"/>
            <a:ext cx="2116018" cy="1080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D6EB1A-8B7B-BA45-943A-D641B2E4A2AF}"/>
              </a:ext>
            </a:extLst>
          </p:cNvPr>
          <p:cNvSpPr/>
          <p:nvPr/>
        </p:nvSpPr>
        <p:spPr>
          <a:xfrm>
            <a:off x="424800" y="1539791"/>
            <a:ext cx="9024937" cy="683169"/>
          </a:xfrm>
          <a:prstGeom prst="rect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8F7927-2258-4731-98DA-0053845A3682}"/>
              </a:ext>
            </a:extLst>
          </p:cNvPr>
          <p:cNvSpPr txBox="1"/>
          <p:nvPr/>
        </p:nvSpPr>
        <p:spPr>
          <a:xfrm>
            <a:off x="609894" y="1551127"/>
            <a:ext cx="86755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What you need</a:t>
            </a:r>
          </a:p>
          <a:p>
            <a:r>
              <a:rPr lang="en-GB" sz="1100" dirty="0"/>
              <a:t>•Red cabbage leaves • Hot water  • Jar  • Sieve  • 3 Glasses • Water • Vinegar • Bicarbonate of Soda • Spoon</a:t>
            </a:r>
          </a:p>
          <a:p>
            <a:endParaRPr lang="en-GB" sz="1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09808-212C-7B3B-55E2-ED8846D23B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0986" y="380614"/>
            <a:ext cx="11806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4CAA78-7E33-9340-9D07-A97B5830454B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2214A1-00B4-2B49-901C-9937E63F8081}"/>
              </a:ext>
            </a:extLst>
          </p:cNvPr>
          <p:cNvSpPr/>
          <p:nvPr/>
        </p:nvSpPr>
        <p:spPr>
          <a:xfrm>
            <a:off x="277200" y="252000"/>
            <a:ext cx="9360979" cy="6354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A5211-526E-244A-BE29-4DA1C92AEE93}"/>
              </a:ext>
            </a:extLst>
          </p:cNvPr>
          <p:cNvSpPr txBox="1"/>
          <p:nvPr/>
        </p:nvSpPr>
        <p:spPr>
          <a:xfrm>
            <a:off x="426318" y="454475"/>
            <a:ext cx="520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Science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A85776-2D54-8A46-AB6A-E12CCF360BD1}"/>
              </a:ext>
            </a:extLst>
          </p:cNvPr>
          <p:cNvSpPr txBox="1"/>
          <p:nvPr/>
        </p:nvSpPr>
        <p:spPr>
          <a:xfrm>
            <a:off x="3973278" y="5423531"/>
            <a:ext cx="166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D6EB1A-8B7B-BA45-943A-D641B2E4A2AF}"/>
              </a:ext>
            </a:extLst>
          </p:cNvPr>
          <p:cNvSpPr/>
          <p:nvPr/>
        </p:nvSpPr>
        <p:spPr>
          <a:xfrm>
            <a:off x="529776" y="1391335"/>
            <a:ext cx="8766329" cy="2566352"/>
          </a:xfrm>
          <a:prstGeom prst="rect">
            <a:avLst/>
          </a:pr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9DF186-F7AA-6D4B-A1C0-09E35AC49A5D}"/>
              </a:ext>
            </a:extLst>
          </p:cNvPr>
          <p:cNvSpPr txBox="1"/>
          <p:nvPr/>
        </p:nvSpPr>
        <p:spPr>
          <a:xfrm>
            <a:off x="609894" y="1551127"/>
            <a:ext cx="8343606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What has happened?</a:t>
            </a:r>
          </a:p>
          <a:p>
            <a:r>
              <a:rPr lang="en-GB" sz="1100" dirty="0">
                <a:ea typeface="+mn-lt"/>
                <a:cs typeface="+mn-lt"/>
              </a:rPr>
              <a:t>A universal indicator is a pH indicator composed of a solution of several compounds that exhibits several smooth colour changes over a pH value range from 0 to 14 (it may be negative or higher depending on the concentration) to indicate the acidity or alkalinity of solutions, where 7 indicates neutral.</a:t>
            </a:r>
            <a:endParaRPr lang="en-GB" sz="1100" dirty="0"/>
          </a:p>
          <a:p>
            <a:r>
              <a:rPr lang="en-GB" sz="1100" dirty="0">
                <a:latin typeface="Calibri"/>
                <a:cs typeface="Calibri"/>
              </a:rPr>
              <a:t>The solutions in the glass react with the Universal Indicator depending on their pH and undergo a change in colour.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latin typeface="Calibri"/>
                <a:cs typeface="Calibri"/>
              </a:rPr>
              <a:t>Water is neutral with a pH of around seven. There is no colour change but a dilution of the universal indicator, and it might appear a lighter shade.</a:t>
            </a:r>
            <a:endParaRPr lang="en-GB" sz="1400" b="1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latin typeface="Calibri"/>
                <a:cs typeface="Calibri"/>
              </a:rPr>
              <a:t>The bicarbonate of soda solution is a weak alkali with a pH of around nine, so the solution changes to a weak blue or green. 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latin typeface="Calibri"/>
                <a:cs typeface="Calibri"/>
              </a:rPr>
              <a:t>Vinegar is an acid with a pH or around five so the solution changes to a pinkish red.</a:t>
            </a:r>
          </a:p>
          <a:p>
            <a:endParaRPr lang="en-GB" sz="1100" dirty="0">
              <a:ea typeface="+mn-lt"/>
              <a:cs typeface="+mn-lt"/>
            </a:endParaRPr>
          </a:p>
          <a:p>
            <a:r>
              <a:rPr lang="en-GB" sz="1100" dirty="0">
                <a:ea typeface="+mn-lt"/>
                <a:cs typeface="+mn-lt"/>
              </a:rPr>
              <a:t>Red cabbage contains a chemical called anthocyanin. The chemical is blue in its neutral state, which is why the cabbage water will be blue after the cabbage steeps for a while. Anthocyanin will turn red when mixed with an acid and a greenish colour when mixed with a base.</a:t>
            </a:r>
            <a:endParaRPr lang="en-GB" sz="1100" dirty="0">
              <a:cs typeface="Calibri"/>
            </a:endParaRPr>
          </a:p>
        </p:txBody>
      </p:sp>
      <p:pic>
        <p:nvPicPr>
          <p:cNvPr id="26" name="Graphic 25" descr="Home with solid fill">
            <a:hlinkClick r:id="rId2"/>
            <a:extLst>
              <a:ext uri="{FF2B5EF4-FFF2-40B4-BE49-F238E27FC236}">
                <a16:creationId xmlns:a16="http://schemas.microsoft.com/office/drawing/2014/main" id="{0B8C2B5C-2AE8-42A8-B800-0BF138116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6854" y="5746077"/>
            <a:ext cx="914400" cy="914400"/>
          </a:xfrm>
          <a:prstGeom prst="rect">
            <a:avLst/>
          </a:prstGeom>
        </p:spPr>
      </p:pic>
      <p:pic>
        <p:nvPicPr>
          <p:cNvPr id="14" name="Picture 13" descr="A picture containing container, glass, empty&#10;&#10;Description automatically generated">
            <a:extLst>
              <a:ext uri="{FF2B5EF4-FFF2-40B4-BE49-F238E27FC236}">
                <a16:creationId xmlns:a16="http://schemas.microsoft.com/office/drawing/2014/main" id="{4EEE140B-5149-4550-A1DE-197CBBD2A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03" y="4557022"/>
            <a:ext cx="2128500" cy="1080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B75A3E8-A5CA-4428-8BF0-B98606727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989" y="4411222"/>
            <a:ext cx="3971925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8C6C5C-8B88-4E1F-9088-6F34E19C3830}"/>
              </a:ext>
            </a:extLst>
          </p:cNvPr>
          <p:cNvSpPr txBox="1"/>
          <p:nvPr/>
        </p:nvSpPr>
        <p:spPr>
          <a:xfrm>
            <a:off x="2532297" y="4241507"/>
            <a:ext cx="180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 scale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30D815-9ADF-1927-D826-5C99F70EC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2585" y="357405"/>
            <a:ext cx="11806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8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47AD915C5C14EAF386939100504C4" ma:contentTypeVersion="6" ma:contentTypeDescription="Create a new document." ma:contentTypeScope="" ma:versionID="1f06f90178a718b0faa19b51e4b0ef25">
  <xsd:schema xmlns:xsd="http://www.w3.org/2001/XMLSchema" xmlns:xs="http://www.w3.org/2001/XMLSchema" xmlns:p="http://schemas.microsoft.com/office/2006/metadata/properties" xmlns:ns2="64251b1f-8f26-485a-8bf6-f1f5b5aa49e3" xmlns:ns3="b78a90eb-ba03-4a6f-8866-9ca1a14bd009" targetNamespace="http://schemas.microsoft.com/office/2006/metadata/properties" ma:root="true" ma:fieldsID="bcf1c367e24a20aa1448b6c4f8a3c733" ns2:_="" ns3:_="">
    <xsd:import namespace="64251b1f-8f26-485a-8bf6-f1f5b5aa49e3"/>
    <xsd:import namespace="b78a90eb-ba03-4a6f-8866-9ca1a14bd0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51b1f-8f26-485a-8bf6-f1f5b5aa4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a90eb-ba03-4a6f-8866-9ca1a14bd00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CBE535-97C4-4CE7-B095-97C1619766AB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e9ce4ce2-6ff4-4076-ba3c-f482c48db242"/>
    <ds:schemaRef ds:uri="055ebe93-fd4d-4a43-87d4-7be346ed06b6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A8AA04-7350-446B-AD5C-F33BB7088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51b1f-8f26-485a-8bf6-f1f5b5aa49e3"/>
    <ds:schemaRef ds:uri="b78a90eb-ba03-4a6f-8866-9ca1a14bd0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51D4C3-12F0-45A5-AFBC-17C3956B4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423</Words>
  <Application>Microsoft Office PowerPoint</Application>
  <PresentationFormat>A4 Paper (210x297 mm)</PresentationFormat>
  <Paragraphs>29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Lawrence</dc:creator>
  <cp:lastModifiedBy>Moira Prentice</cp:lastModifiedBy>
  <cp:revision>60</cp:revision>
  <dcterms:created xsi:type="dcterms:W3CDTF">2022-02-27T12:12:14Z</dcterms:created>
  <dcterms:modified xsi:type="dcterms:W3CDTF">2024-06-04T13:00:30Z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0x010100E0E47AD915C5C14EAF386939100504C4</vt:lpwstr>
  </property>
  <property fmtid="{D5CDD505-2E9C-101B-9397-08002B2CF9AE}" pid="3" name="n0164ad3d5b84a57907af32d91eb6282">
    <vt:lpwstr/>
  </property>
  <property fmtid="{D5CDD505-2E9C-101B-9397-08002B2CF9AE}" pid="4" name="TaxCatchAll">
    <vt:lpwstr/>
  </property>
  <property fmtid="{D5CDD505-2E9C-101B-9397-08002B2CF9AE}" pid="5" name="UHI classification">
    <vt:lpwstr/>
  </property>
  <property fmtid="{D5CDD505-2E9C-101B-9397-08002B2CF9AE}" pid="6" name="_ExtendedDescription">
    <vt:lpwstr/>
  </property>
  <property fmtid="{D5CDD505-2E9C-101B-9397-08002B2CF9AE}" pid="7" name="Retention schedule">
    <vt:lpwstr/>
  </property>
  <property fmtid="{D5CDD505-2E9C-101B-9397-08002B2CF9AE}" pid="8" name="j928f9099e4145f8a1f3a9d8f7b9fe40">
    <vt:lpwstr/>
  </property>
  <property fmtid="{D5CDD505-2E9C-101B-9397-08002B2CF9AE}" pid="9" name="Document category">
    <vt:lpwstr/>
  </property>
  <property fmtid="{D5CDD505-2E9C-101B-9397-08002B2CF9AE}" pid="10" name="Academic year">
    <vt:lpwstr/>
  </property>
  <property fmtid="{D5CDD505-2E9C-101B-9397-08002B2CF9AE}" pid="11" name="MediaServiceImageTags">
    <vt:lpwstr/>
  </property>
</Properties>
</file>