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 id="257" r:id="rId6"/>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2FF"/>
    <a:srgbClr val="FFCD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AD7257-D4DF-D7DA-5143-149DC48D54C9}" v="49" dt="2024-06-05T09:51:28.260"/>
    <p1510:client id="{B454EE94-2231-151A-85D6-6130AD0261E9}" v="6" dt="2024-06-04T13:03:04.7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59"/>
    <p:restoredTop sz="96327"/>
  </p:normalViewPr>
  <p:slideViewPr>
    <p:cSldViewPr snapToGrid="0" snapToObjects="1">
      <p:cViewPr varScale="1">
        <p:scale>
          <a:sx n="67" d="100"/>
          <a:sy n="67" d="100"/>
        </p:scale>
        <p:origin x="11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lly Munro" userId="S::eo23jm@uhi.ac.uk::945d001f-f65c-48e1-84de-13920639abbb" providerId="AD" clId="Web-{B454EE94-2231-151A-85D6-6130AD0261E9}"/>
    <pc:docChg chg="modSld">
      <pc:chgData name="Jilly Munro" userId="S::eo23jm@uhi.ac.uk::945d001f-f65c-48e1-84de-13920639abbb" providerId="AD" clId="Web-{B454EE94-2231-151A-85D6-6130AD0261E9}" dt="2024-06-04T13:03:04.740" v="5" actId="1076"/>
      <pc:docMkLst>
        <pc:docMk/>
      </pc:docMkLst>
      <pc:sldChg chg="addSp delSp modSp">
        <pc:chgData name="Jilly Munro" userId="S::eo23jm@uhi.ac.uk::945d001f-f65c-48e1-84de-13920639abbb" providerId="AD" clId="Web-{B454EE94-2231-151A-85D6-6130AD0261E9}" dt="2024-06-04T13:02:55.974" v="2" actId="1076"/>
        <pc:sldMkLst>
          <pc:docMk/>
          <pc:sldMk cId="78097368" sldId="256"/>
        </pc:sldMkLst>
        <pc:picChg chg="add mod">
          <ac:chgData name="Jilly Munro" userId="S::eo23jm@uhi.ac.uk::945d001f-f65c-48e1-84de-13920639abbb" providerId="AD" clId="Web-{B454EE94-2231-151A-85D6-6130AD0261E9}" dt="2024-06-04T13:02:55.974" v="2" actId="1076"/>
          <ac:picMkLst>
            <pc:docMk/>
            <pc:sldMk cId="78097368" sldId="256"/>
            <ac:picMk id="5" creationId="{05D9D71B-CD84-C3F4-F259-19299EEF567C}"/>
          </ac:picMkLst>
        </pc:picChg>
        <pc:picChg chg="del">
          <ac:chgData name="Jilly Munro" userId="S::eo23jm@uhi.ac.uk::945d001f-f65c-48e1-84de-13920639abbb" providerId="AD" clId="Web-{B454EE94-2231-151A-85D6-6130AD0261E9}" dt="2024-06-04T13:02:52.427" v="0"/>
          <ac:picMkLst>
            <pc:docMk/>
            <pc:sldMk cId="78097368" sldId="256"/>
            <ac:picMk id="7" creationId="{A9932FC0-6878-8D4E-9FCE-D3D9B91067F3}"/>
          </ac:picMkLst>
        </pc:picChg>
      </pc:sldChg>
      <pc:sldChg chg="addSp delSp modSp">
        <pc:chgData name="Jilly Munro" userId="S::eo23jm@uhi.ac.uk::945d001f-f65c-48e1-84de-13920639abbb" providerId="AD" clId="Web-{B454EE94-2231-151A-85D6-6130AD0261E9}" dt="2024-06-04T13:03:04.740" v="5" actId="1076"/>
        <pc:sldMkLst>
          <pc:docMk/>
          <pc:sldMk cId="3614328400" sldId="257"/>
        </pc:sldMkLst>
        <pc:picChg chg="add mod">
          <ac:chgData name="Jilly Munro" userId="S::eo23jm@uhi.ac.uk::945d001f-f65c-48e1-84de-13920639abbb" providerId="AD" clId="Web-{B454EE94-2231-151A-85D6-6130AD0261E9}" dt="2024-06-04T13:03:04.740" v="5" actId="1076"/>
          <ac:picMkLst>
            <pc:docMk/>
            <pc:sldMk cId="3614328400" sldId="257"/>
            <ac:picMk id="2" creationId="{A78D1D8D-0416-C4D8-6AE8-7CC984FE2DAA}"/>
          </ac:picMkLst>
        </pc:picChg>
        <pc:picChg chg="del">
          <ac:chgData name="Jilly Munro" userId="S::eo23jm@uhi.ac.uk::945d001f-f65c-48e1-84de-13920639abbb" providerId="AD" clId="Web-{B454EE94-2231-151A-85D6-6130AD0261E9}" dt="2024-06-04T13:02:58.474" v="3"/>
          <ac:picMkLst>
            <pc:docMk/>
            <pc:sldMk cId="3614328400" sldId="257"/>
            <ac:picMk id="7" creationId="{A9932FC0-6878-8D4E-9FCE-D3D9B91067F3}"/>
          </ac:picMkLst>
        </pc:picChg>
      </pc:sldChg>
    </pc:docChg>
  </pc:docChgLst>
  <pc:docChgLst>
    <pc:chgData name="Jilly Munro" userId="S::eo23jm@uhi.ac.uk::945d001f-f65c-48e1-84de-13920639abbb" providerId="AD" clId="Web-{AEAD7257-D4DF-D7DA-5143-149DC48D54C9}"/>
    <pc:docChg chg="modSld">
      <pc:chgData name="Jilly Munro" userId="S::eo23jm@uhi.ac.uk::945d001f-f65c-48e1-84de-13920639abbb" providerId="AD" clId="Web-{AEAD7257-D4DF-D7DA-5143-149DC48D54C9}" dt="2024-06-05T09:51:28.260" v="24" actId="20577"/>
      <pc:docMkLst>
        <pc:docMk/>
      </pc:docMkLst>
      <pc:sldChg chg="modSp">
        <pc:chgData name="Jilly Munro" userId="S::eo23jm@uhi.ac.uk::945d001f-f65c-48e1-84de-13920639abbb" providerId="AD" clId="Web-{AEAD7257-D4DF-D7DA-5143-149DC48D54C9}" dt="2024-06-05T09:49:37.647" v="19" actId="20577"/>
        <pc:sldMkLst>
          <pc:docMk/>
          <pc:sldMk cId="78097368" sldId="256"/>
        </pc:sldMkLst>
        <pc:spChg chg="mod">
          <ac:chgData name="Jilly Munro" userId="S::eo23jm@uhi.ac.uk::945d001f-f65c-48e1-84de-13920639abbb" providerId="AD" clId="Web-{AEAD7257-D4DF-D7DA-5143-149DC48D54C9}" dt="2024-06-05T09:48:57.802" v="9" actId="20577"/>
          <ac:spMkLst>
            <pc:docMk/>
            <pc:sldMk cId="78097368" sldId="256"/>
            <ac:spMk id="12" creationId="{9E664E4A-6041-584C-A1DB-49474D17A1D0}"/>
          </ac:spMkLst>
        </pc:spChg>
        <pc:spChg chg="mod">
          <ac:chgData name="Jilly Munro" userId="S::eo23jm@uhi.ac.uk::945d001f-f65c-48e1-84de-13920639abbb" providerId="AD" clId="Web-{AEAD7257-D4DF-D7DA-5143-149DC48D54C9}" dt="2024-06-05T09:49:08.990" v="11" actId="20577"/>
          <ac:spMkLst>
            <pc:docMk/>
            <pc:sldMk cId="78097368" sldId="256"/>
            <ac:spMk id="18" creationId="{EE41F628-AABA-3F44-914D-E5C0F1101D5B}"/>
          </ac:spMkLst>
        </pc:spChg>
        <pc:spChg chg="mod">
          <ac:chgData name="Jilly Munro" userId="S::eo23jm@uhi.ac.uk::945d001f-f65c-48e1-84de-13920639abbb" providerId="AD" clId="Web-{AEAD7257-D4DF-D7DA-5143-149DC48D54C9}" dt="2024-06-05T09:49:24.225" v="17" actId="20577"/>
          <ac:spMkLst>
            <pc:docMk/>
            <pc:sldMk cId="78097368" sldId="256"/>
            <ac:spMk id="20" creationId="{E3C7D85F-CED4-2143-A7CE-98E2E6DDEBFA}"/>
          </ac:spMkLst>
        </pc:spChg>
        <pc:spChg chg="mod">
          <ac:chgData name="Jilly Munro" userId="S::eo23jm@uhi.ac.uk::945d001f-f65c-48e1-84de-13920639abbb" providerId="AD" clId="Web-{AEAD7257-D4DF-D7DA-5143-149DC48D54C9}" dt="2024-06-05T09:49:37.647" v="19" actId="20577"/>
          <ac:spMkLst>
            <pc:docMk/>
            <pc:sldMk cId="78097368" sldId="256"/>
            <ac:spMk id="45" creationId="{B4244F9D-2B1D-409D-A0D8-DB4FB40ABE4C}"/>
          </ac:spMkLst>
        </pc:spChg>
      </pc:sldChg>
      <pc:sldChg chg="modSp">
        <pc:chgData name="Jilly Munro" userId="S::eo23jm@uhi.ac.uk::945d001f-f65c-48e1-84de-13920639abbb" providerId="AD" clId="Web-{AEAD7257-D4DF-D7DA-5143-149DC48D54C9}" dt="2024-06-05T09:51:28.260" v="24" actId="20577"/>
        <pc:sldMkLst>
          <pc:docMk/>
          <pc:sldMk cId="3614328400" sldId="257"/>
        </pc:sldMkLst>
        <pc:spChg chg="mod">
          <ac:chgData name="Jilly Munro" userId="S::eo23jm@uhi.ac.uk::945d001f-f65c-48e1-84de-13920639abbb" providerId="AD" clId="Web-{AEAD7257-D4DF-D7DA-5143-149DC48D54C9}" dt="2024-06-05T09:51:28.260" v="24" actId="20577"/>
          <ac:spMkLst>
            <pc:docMk/>
            <pc:sldMk cId="3614328400" sldId="257"/>
            <ac:spMk id="31" creationId="{0F9DF186-F7AA-6D4B-A1C0-09E35AC49A5D}"/>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3-14T12:58:52.027"/>
    </inkml:context>
    <inkml:brush xml:id="br0">
      <inkml:brushProperty name="width" value="0.35" units="cm"/>
      <inkml:brushProperty name="height" value="2.1" units="cm"/>
      <inkml:brushProperty name="color" value="#FFFFFF"/>
      <inkml:brushProperty name="ignorePressure" value="1"/>
      <inkml:brushProperty name="inkEffects" value="pencil"/>
    </inkml:brush>
  </inkml:definitions>
  <inkml:trace contextRef="#ctx0" brushRef="#br0">51 56,'4'0,"7"0,5 0,4 0,4 0,2 0,1 0,5 0,7 0,9 0,10 0,9 0,16 0,2 0,-3 0,-13 0,-12 0,-12 0,-9 0,-6 0,1 0,-1 0,0 0,-2 0,0 0,-1 0,0 0,-1 0,-8 0,-13 0,-16 0,-14 0,-13 0,-9 0,-5 0,-3 0,4 0,1 0,0-5,-9-1,-4 0,5 2,7 0,8 2,7 1,5 1,3 0,2 0,-3 0,-2 1,-4-1,-6 0,-4 0,0 0,5 0,3 0,4 0,3 0,11 0,18 0,18 0,16 0,10 0,11 0,7 0,1 0,4 0,-1 0,2 0,4 0,12 0,-4 0,-6 0,-11 5,-12 1,-9 0,-13 3,-1 0,-1-2,0-1,4-3,15 4,9 0,4 3,-3 0,-15-1,-24-3,-23-2,-20-2,-14-1,-10-1,-8 0,-9-1,-6 1,1 0,3-1,5 1,5 0,-1 0,0 0,2-4,2-2,6 0,8-3,6 0,5 1,3 3,3 1,0 2,1 1,0 1,0 0,-1 0,0 1,0-1,9 0,11 0,16 1,16-1,12 0,13 0,16 0,14 0,17 0,8 0,10 0,-11-1,-5 1,-15 0,-27 0,-31 0,-31 0,-36 0,-29 1,-26-1,-10 0,-1 0,9 0,12 0,15 0,16 0,12 0,9 0,6 0,2 0,-3 0,4 4,0-2,10-3,24 0,25 0,19 0,14 0,10 0,9 1,3-1,-4 1,0-4,5-2,-5 1,-8-4,-22 0,-25 1,-30 2,-31 2,-22-2,-12-1,-12 1,-13 1,2 2,0 2,8 0,11 1,14 0,19 0,22 0,16 1,13-1,12 0,11 0,7 5,10 1,18 0,23-2,22 0,9-2,5-1,-2-1,-5 0,-20 0,-33 0,-32-1,-37 1,-33 0,-25 0,-25 0,-18 0,-15 0,-15 0,-4 0,-2 0,12 5,18 1,22 0,38-2,31 0,31-2,40-1,27-1,21 0,20 0,7 0,2-1,-8 1,-17 0,-22 0,-32 0,-30 0,-28 0,-27 0,-19 0,-23 0,-13 0,-6 0,3 4,-2 2,9 0,10-2,11-1,26-1,26 4,33 0,29 0,23-1,22-2,10-1,10-2,-7 1,-15-1,-27-5,-36-2,-33-3,-30-1,-33-2,-25 0,-11 3,-7 3,9 3,17 1,16 7,14 2,15 5,14 4,13 1,17 1,16-2,12 1,21-2,14-4,4-3,1-8,-8-3,-8-1,-14-5,-16-4,-18 0,-16 2,-13 3,-9 3,-9 3,-8 2,-8 1,-3 0,5 5,8 2,8 4,10 4,13 0,12-2,9-4,2 1,3-1,2-2,2-2,-2-2</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AD13820F-4F84-C14B-842E-5A84DB6553E9}" type="datetimeFigureOut">
              <a:rPr lang="en-US" smtClean="0"/>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950625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D13820F-4F84-C14B-842E-5A84DB6553E9}" type="datetimeFigureOut">
              <a:rPr lang="en-US" smtClean="0"/>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2111865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D13820F-4F84-C14B-842E-5A84DB6553E9}" type="datetimeFigureOut">
              <a:rPr lang="en-US" smtClean="0"/>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2079183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D13820F-4F84-C14B-842E-5A84DB6553E9}" type="datetimeFigureOut">
              <a:rPr lang="en-US" smtClean="0"/>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3615116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AD13820F-4F84-C14B-842E-5A84DB6553E9}" type="datetimeFigureOut">
              <a:rPr lang="en-US" smtClean="0"/>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3533400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AD13820F-4F84-C14B-842E-5A84DB6553E9}" type="datetimeFigureOut">
              <a:rPr lang="en-US" smtClean="0"/>
              <a:t>6/5/2024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3853963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AD13820F-4F84-C14B-842E-5A84DB6553E9}" type="datetimeFigureOut">
              <a:rPr lang="en-US" smtClean="0"/>
              <a:t>6/5/2024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1886520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AD13820F-4F84-C14B-842E-5A84DB6553E9}" type="datetimeFigureOut">
              <a:rPr lang="en-US" smtClean="0"/>
              <a:t>6/5/2024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3650780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13820F-4F84-C14B-842E-5A84DB6553E9}" type="datetimeFigureOut">
              <a:rPr lang="en-US" smtClean="0"/>
              <a:t>6/5/2024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971630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D13820F-4F84-C14B-842E-5A84DB6553E9}" type="datetimeFigureOut">
              <a:rPr lang="en-US" smtClean="0"/>
              <a:t>6/5/2024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3149251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D13820F-4F84-C14B-842E-5A84DB6553E9}" type="datetimeFigureOut">
              <a:rPr lang="en-US" smtClean="0"/>
              <a:t>6/5/2024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636843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13820F-4F84-C14B-842E-5A84DB6553E9}" type="datetimeFigureOut">
              <a:rPr lang="en-US" smtClean="0"/>
              <a:t>6/5/2024</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CD0DFD-2BEF-524E-9A0D-1747E8060999}" type="slidenum">
              <a:rPr lang="en-US" smtClean="0"/>
              <a:t>‹#›</a:t>
            </a:fld>
            <a:endParaRPr lang="en-US"/>
          </a:p>
        </p:txBody>
      </p:sp>
    </p:spTree>
    <p:extLst>
      <p:ext uri="{BB962C8B-B14F-4D97-AF65-F5344CB8AC3E}">
        <p14:creationId xmlns:p14="http://schemas.microsoft.com/office/powerpoint/2010/main" val="24676553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g"/><Relationship Id="rId12" Type="http://schemas.openxmlformats.org/officeDocument/2006/relationships/customXml" Target="../ink/ink1.xml"/><Relationship Id="rId2" Type="http://schemas.openxmlformats.org/officeDocument/2006/relationships/hyperlink" Target="https://www.uhi.ac.uk/en/inverness-science-festival/family-day" TargetMode="External"/><Relationship Id="rId16" Type="http://schemas.openxmlformats.org/officeDocument/2006/relationships/image" Target="../media/image10.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5" Type="http://schemas.openxmlformats.org/officeDocument/2006/relationships/image" Target="../media/image11.png"/><Relationship Id="rId10" Type="http://schemas.openxmlformats.org/officeDocument/2006/relationships/image" Target="../media/image8.jpg"/><Relationship Id="rId4" Type="http://schemas.openxmlformats.org/officeDocument/2006/relationships/image" Target="../media/image2.svg"/><Relationship Id="rId9" Type="http://schemas.openxmlformats.org/officeDocument/2006/relationships/image" Target="../media/image7.jp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uhi.ac.uk/en/inverness-science-festival/family-day" TargetMode="Externa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11.jpg"/><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4CAA78-7E33-9340-9D07-A97B5830454B}"/>
              </a:ext>
            </a:extLst>
          </p:cNvPr>
          <p:cNvSpPr/>
          <p:nvPr/>
        </p:nvSpPr>
        <p:spPr>
          <a:xfrm>
            <a:off x="0" y="0"/>
            <a:ext cx="9906000" cy="6858000"/>
          </a:xfrm>
          <a:prstGeom prst="rect">
            <a:avLst/>
          </a:prstGeom>
          <a:solidFill>
            <a:srgbClr val="00F2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62214A1-00B4-2B49-901C-9937E63F8081}"/>
              </a:ext>
            </a:extLst>
          </p:cNvPr>
          <p:cNvSpPr/>
          <p:nvPr/>
        </p:nvSpPr>
        <p:spPr>
          <a:xfrm>
            <a:off x="277200" y="252000"/>
            <a:ext cx="9360979" cy="63547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20BA5211-526E-244A-BE29-4DA1C92AEE93}"/>
              </a:ext>
            </a:extLst>
          </p:cNvPr>
          <p:cNvSpPr txBox="1"/>
          <p:nvPr/>
        </p:nvSpPr>
        <p:spPr>
          <a:xfrm>
            <a:off x="426318" y="454475"/>
            <a:ext cx="5201107" cy="707886"/>
          </a:xfrm>
          <a:prstGeom prst="rect">
            <a:avLst/>
          </a:prstGeom>
          <a:noFill/>
        </p:spPr>
        <p:txBody>
          <a:bodyPr wrap="square" rtlCol="0">
            <a:spAutoFit/>
          </a:bodyPr>
          <a:lstStyle/>
          <a:p>
            <a:r>
              <a:rPr lang="en-GB" sz="4000" b="1" dirty="0"/>
              <a:t>Rocket Science</a:t>
            </a:r>
          </a:p>
        </p:txBody>
      </p:sp>
      <p:sp>
        <p:nvSpPr>
          <p:cNvPr id="9" name="TextBox 8">
            <a:extLst>
              <a:ext uri="{FF2B5EF4-FFF2-40B4-BE49-F238E27FC236}">
                <a16:creationId xmlns:a16="http://schemas.microsoft.com/office/drawing/2014/main" id="{BE0A4740-CAAD-F549-BE2B-D266DEDC5F15}"/>
              </a:ext>
            </a:extLst>
          </p:cNvPr>
          <p:cNvSpPr txBox="1"/>
          <p:nvPr/>
        </p:nvSpPr>
        <p:spPr>
          <a:xfrm>
            <a:off x="424800" y="1040673"/>
            <a:ext cx="7458250" cy="338554"/>
          </a:xfrm>
          <a:prstGeom prst="rect">
            <a:avLst/>
          </a:prstGeom>
          <a:noFill/>
        </p:spPr>
        <p:txBody>
          <a:bodyPr wrap="square" rtlCol="0">
            <a:spAutoFit/>
          </a:bodyPr>
          <a:lstStyle/>
          <a:p>
            <a:r>
              <a:rPr lang="en-GB" sz="1600" dirty="0">
                <a:effectLst/>
                <a:latin typeface="Calibri" panose="020F0502020204030204" pitchFamily="34" charset="0"/>
                <a:ea typeface="Calibri" panose="020F0502020204030204" pitchFamily="34" charset="0"/>
                <a:cs typeface="Times New Roman" panose="02020603050405020304" pitchFamily="18" charset="0"/>
              </a:rPr>
              <a:t> Make you own rocket out of recycled materials.</a:t>
            </a:r>
          </a:p>
        </p:txBody>
      </p:sp>
      <p:sp>
        <p:nvSpPr>
          <p:cNvPr id="10" name="TextBox 9">
            <a:extLst>
              <a:ext uri="{FF2B5EF4-FFF2-40B4-BE49-F238E27FC236}">
                <a16:creationId xmlns:a16="http://schemas.microsoft.com/office/drawing/2014/main" id="{4F53827D-0A2F-6646-B274-F40FF7A26F31}"/>
              </a:ext>
            </a:extLst>
          </p:cNvPr>
          <p:cNvSpPr txBox="1"/>
          <p:nvPr/>
        </p:nvSpPr>
        <p:spPr>
          <a:xfrm>
            <a:off x="459675" y="2050804"/>
            <a:ext cx="447447" cy="461665"/>
          </a:xfrm>
          <a:prstGeom prst="rect">
            <a:avLst/>
          </a:prstGeom>
          <a:noFill/>
        </p:spPr>
        <p:txBody>
          <a:bodyPr wrap="square" rtlCol="0">
            <a:spAutoFit/>
          </a:bodyPr>
          <a:lstStyle/>
          <a:p>
            <a:r>
              <a:rPr lang="en-US" sz="2400" b="1" dirty="0"/>
              <a:t>1.</a:t>
            </a:r>
          </a:p>
        </p:txBody>
      </p:sp>
      <p:sp>
        <p:nvSpPr>
          <p:cNvPr id="12" name="TextBox 11">
            <a:extLst>
              <a:ext uri="{FF2B5EF4-FFF2-40B4-BE49-F238E27FC236}">
                <a16:creationId xmlns:a16="http://schemas.microsoft.com/office/drawing/2014/main" id="{9E664E4A-6041-584C-A1DB-49474D17A1D0}"/>
              </a:ext>
            </a:extLst>
          </p:cNvPr>
          <p:cNvSpPr txBox="1"/>
          <p:nvPr/>
        </p:nvSpPr>
        <p:spPr>
          <a:xfrm>
            <a:off x="783304" y="2069228"/>
            <a:ext cx="2779743" cy="1359772"/>
          </a:xfrm>
          <a:prstGeom prst="rect">
            <a:avLst/>
          </a:prstGeom>
          <a:noFill/>
        </p:spPr>
        <p:txBody>
          <a:bodyPr wrap="square" lIns="91440" tIns="45720" rIns="91440" bIns="45720" rtlCol="0" anchor="t">
            <a:spAutoFit/>
          </a:bodyPr>
          <a:lstStyle/>
          <a:p>
            <a:pPr fontAlgn="base"/>
            <a:r>
              <a:rPr lang="en-US" sz="1000" b="1" dirty="0">
                <a:effectLst/>
                <a:latin typeface="Calibri" panose="020F0502020204030204" pitchFamily="34" charset="0"/>
                <a:ea typeface="Times New Roman" panose="02020603050405020304" pitchFamily="18" charset="0"/>
              </a:rPr>
              <a:t>Make </a:t>
            </a:r>
            <a:r>
              <a:rPr lang="en-US" sz="1000" b="1" dirty="0">
                <a:latin typeface="Calibri" panose="020F0502020204030204" pitchFamily="34" charset="0"/>
                <a:ea typeface="Times New Roman" panose="02020603050405020304" pitchFamily="18" charset="0"/>
              </a:rPr>
              <a:t>your rocket launcher.</a:t>
            </a:r>
            <a:endParaRPr lang="en-GB" sz="1000" dirty="0">
              <a:effectLst/>
              <a:latin typeface="Times New Roman" panose="02020603050405020304" pitchFamily="18" charset="0"/>
              <a:ea typeface="Times New Roman" panose="02020603050405020304" pitchFamily="18" charset="0"/>
            </a:endParaRPr>
          </a:p>
          <a:p>
            <a:pPr fontAlgn="base"/>
            <a:r>
              <a:rPr lang="en-US" sz="1000" dirty="0">
                <a:latin typeface="Calibri"/>
                <a:ea typeface="Times New Roman" panose="02020603050405020304" pitchFamily="18" charset="0"/>
                <a:cs typeface="Calibri"/>
              </a:rPr>
              <a:t>Open the sports cap, cut the narrower straw in half and push half of the straw into the bottle through the hole in the water bottle top.  Mould Blue Tac around the straw securing it and making an airtight seal. Squeeze the bottle to make sure air comes out of the straw and not from the sealed sides.</a:t>
            </a:r>
            <a:endParaRPr lang="en-GB" sz="1000" dirty="0">
              <a:effectLst/>
              <a:latin typeface="Calibri"/>
              <a:ea typeface="Times New Roman" panose="02020603050405020304" pitchFamily="18" charset="0"/>
              <a:cs typeface="Calibri"/>
            </a:endParaRPr>
          </a:p>
        </p:txBody>
      </p:sp>
      <p:sp>
        <p:nvSpPr>
          <p:cNvPr id="15" name="TextBox 14">
            <a:extLst>
              <a:ext uri="{FF2B5EF4-FFF2-40B4-BE49-F238E27FC236}">
                <a16:creationId xmlns:a16="http://schemas.microsoft.com/office/drawing/2014/main" id="{F6BACA47-7353-454A-9328-8011015D4B5F}"/>
              </a:ext>
            </a:extLst>
          </p:cNvPr>
          <p:cNvSpPr txBox="1"/>
          <p:nvPr/>
        </p:nvSpPr>
        <p:spPr>
          <a:xfrm>
            <a:off x="460800" y="4383414"/>
            <a:ext cx="447447" cy="461665"/>
          </a:xfrm>
          <a:prstGeom prst="rect">
            <a:avLst/>
          </a:prstGeom>
          <a:noFill/>
        </p:spPr>
        <p:txBody>
          <a:bodyPr wrap="square" rtlCol="0">
            <a:spAutoFit/>
          </a:bodyPr>
          <a:lstStyle/>
          <a:p>
            <a:r>
              <a:rPr lang="en-US" sz="2400" b="1" dirty="0"/>
              <a:t>2.</a:t>
            </a:r>
          </a:p>
        </p:txBody>
      </p:sp>
      <p:sp>
        <p:nvSpPr>
          <p:cNvPr id="17" name="TextBox 16">
            <a:extLst>
              <a:ext uri="{FF2B5EF4-FFF2-40B4-BE49-F238E27FC236}">
                <a16:creationId xmlns:a16="http://schemas.microsoft.com/office/drawing/2014/main" id="{6E8095D5-E41E-C944-B2F5-1776A3890599}"/>
              </a:ext>
            </a:extLst>
          </p:cNvPr>
          <p:cNvSpPr txBox="1"/>
          <p:nvPr/>
        </p:nvSpPr>
        <p:spPr>
          <a:xfrm>
            <a:off x="3723869" y="2052000"/>
            <a:ext cx="447447" cy="461665"/>
          </a:xfrm>
          <a:prstGeom prst="rect">
            <a:avLst/>
          </a:prstGeom>
          <a:noFill/>
        </p:spPr>
        <p:txBody>
          <a:bodyPr wrap="square" rtlCol="0">
            <a:spAutoFit/>
          </a:bodyPr>
          <a:lstStyle/>
          <a:p>
            <a:r>
              <a:rPr lang="en-US" sz="2400" b="1" dirty="0"/>
              <a:t>3.</a:t>
            </a:r>
          </a:p>
        </p:txBody>
      </p:sp>
      <p:sp>
        <p:nvSpPr>
          <p:cNvPr id="18" name="TextBox 17">
            <a:extLst>
              <a:ext uri="{FF2B5EF4-FFF2-40B4-BE49-F238E27FC236}">
                <a16:creationId xmlns:a16="http://schemas.microsoft.com/office/drawing/2014/main" id="{EE41F628-AABA-3F44-914D-E5C0F1101D5B}"/>
              </a:ext>
            </a:extLst>
          </p:cNvPr>
          <p:cNvSpPr txBox="1"/>
          <p:nvPr/>
        </p:nvSpPr>
        <p:spPr>
          <a:xfrm>
            <a:off x="4035998" y="2105511"/>
            <a:ext cx="2520000" cy="707886"/>
          </a:xfrm>
          <a:prstGeom prst="rect">
            <a:avLst/>
          </a:prstGeom>
          <a:noFill/>
        </p:spPr>
        <p:txBody>
          <a:bodyPr wrap="square" lIns="91440" tIns="45720" rIns="91440" bIns="45720" rtlCol="0" anchor="t">
            <a:spAutoFit/>
          </a:bodyPr>
          <a:lstStyle/>
          <a:p>
            <a:pPr fontAlgn="base"/>
            <a:r>
              <a:rPr lang="en-US" sz="1000" b="1" dirty="0">
                <a:latin typeface="Calibri" panose="020F0502020204030204" pitchFamily="34" charset="0"/>
                <a:ea typeface="Times New Roman" panose="02020603050405020304" pitchFamily="18" charset="0"/>
              </a:rPr>
              <a:t>Make your rocket</a:t>
            </a:r>
          </a:p>
          <a:p>
            <a:pPr fontAlgn="base"/>
            <a:r>
              <a:rPr lang="en-US" sz="1000" dirty="0">
                <a:effectLst/>
                <a:latin typeface="Calibri"/>
                <a:ea typeface="Times New Roman" panose="02020603050405020304" pitchFamily="18" charset="0"/>
                <a:cs typeface="Calibri"/>
              </a:rPr>
              <a:t>Using the 2</a:t>
            </a:r>
            <a:r>
              <a:rPr lang="en-US" sz="1000" baseline="30000" dirty="0">
                <a:effectLst/>
                <a:latin typeface="Calibri"/>
                <a:ea typeface="Times New Roman" panose="02020603050405020304" pitchFamily="18" charset="0"/>
                <a:cs typeface="Calibri"/>
              </a:rPr>
              <a:t>nd</a:t>
            </a:r>
            <a:r>
              <a:rPr lang="en-US" sz="1000" dirty="0">
                <a:effectLst/>
                <a:latin typeface="Calibri"/>
                <a:ea typeface="Times New Roman" panose="02020603050405020304" pitchFamily="18" charset="0"/>
                <a:cs typeface="Calibri"/>
              </a:rPr>
              <a:t> straw as a size guide,</a:t>
            </a:r>
            <a:r>
              <a:rPr lang="en-US" sz="1000" dirty="0">
                <a:latin typeface="Calibri"/>
                <a:ea typeface="Times New Roman" panose="02020603050405020304" pitchFamily="18" charset="0"/>
                <a:cs typeface="Calibri"/>
              </a:rPr>
              <a:t> </a:t>
            </a:r>
            <a:r>
              <a:rPr lang="en-US" sz="1000" dirty="0">
                <a:effectLst/>
                <a:latin typeface="Calibri"/>
                <a:ea typeface="Times New Roman" panose="02020603050405020304" pitchFamily="18" charset="0"/>
                <a:cs typeface="Calibri"/>
              </a:rPr>
              <a:t>draw a small rocket on cardboard, </a:t>
            </a:r>
            <a:r>
              <a:rPr lang="en-US" sz="1000" dirty="0" err="1">
                <a:effectLst/>
                <a:latin typeface="Calibri"/>
                <a:ea typeface="Times New Roman" panose="02020603050405020304" pitchFamily="18" charset="0"/>
                <a:cs typeface="Calibri"/>
              </a:rPr>
              <a:t>colour</a:t>
            </a:r>
            <a:r>
              <a:rPr lang="en-US" sz="1000" dirty="0">
                <a:effectLst/>
                <a:latin typeface="Calibri"/>
                <a:ea typeface="Times New Roman" panose="02020603050405020304" pitchFamily="18" charset="0"/>
                <a:cs typeface="Calibri"/>
              </a:rPr>
              <a:t> it in and cut it out.</a:t>
            </a:r>
            <a:endParaRPr lang="en-GB" sz="1000" dirty="0">
              <a:effectLst/>
              <a:latin typeface="Calibri"/>
              <a:ea typeface="Times New Roman" panose="02020603050405020304" pitchFamily="18" charset="0"/>
              <a:cs typeface="Calibri"/>
            </a:endParaRPr>
          </a:p>
        </p:txBody>
      </p:sp>
      <p:sp>
        <p:nvSpPr>
          <p:cNvPr id="19" name="TextBox 18">
            <a:extLst>
              <a:ext uri="{FF2B5EF4-FFF2-40B4-BE49-F238E27FC236}">
                <a16:creationId xmlns:a16="http://schemas.microsoft.com/office/drawing/2014/main" id="{00BA9AB7-F085-AA45-A3EE-F32B841EBFC7}"/>
              </a:ext>
            </a:extLst>
          </p:cNvPr>
          <p:cNvSpPr txBox="1"/>
          <p:nvPr/>
        </p:nvSpPr>
        <p:spPr>
          <a:xfrm>
            <a:off x="3722400" y="4384800"/>
            <a:ext cx="447447" cy="461665"/>
          </a:xfrm>
          <a:prstGeom prst="rect">
            <a:avLst/>
          </a:prstGeom>
          <a:noFill/>
        </p:spPr>
        <p:txBody>
          <a:bodyPr wrap="square" rtlCol="0">
            <a:spAutoFit/>
          </a:bodyPr>
          <a:lstStyle/>
          <a:p>
            <a:r>
              <a:rPr lang="en-US" sz="2400" b="1" dirty="0"/>
              <a:t>4.</a:t>
            </a:r>
          </a:p>
        </p:txBody>
      </p:sp>
      <p:sp>
        <p:nvSpPr>
          <p:cNvPr id="20" name="TextBox 19">
            <a:extLst>
              <a:ext uri="{FF2B5EF4-FFF2-40B4-BE49-F238E27FC236}">
                <a16:creationId xmlns:a16="http://schemas.microsoft.com/office/drawing/2014/main" id="{E3C7D85F-CED4-2143-A7CE-98E2E6DDEBFA}"/>
              </a:ext>
            </a:extLst>
          </p:cNvPr>
          <p:cNvSpPr txBox="1"/>
          <p:nvPr/>
        </p:nvSpPr>
        <p:spPr>
          <a:xfrm>
            <a:off x="4054800" y="4464766"/>
            <a:ext cx="2520000" cy="553998"/>
          </a:xfrm>
          <a:prstGeom prst="rect">
            <a:avLst/>
          </a:prstGeom>
          <a:noFill/>
        </p:spPr>
        <p:txBody>
          <a:bodyPr wrap="square" lIns="91440" tIns="45720" rIns="91440" bIns="45720" rtlCol="0" anchor="t">
            <a:spAutoFit/>
          </a:bodyPr>
          <a:lstStyle/>
          <a:p>
            <a:pPr fontAlgn="base"/>
            <a:r>
              <a:rPr lang="en-US" sz="1000" dirty="0">
                <a:latin typeface="Calibri"/>
                <a:ea typeface="Times New Roman" panose="02020603050405020304" pitchFamily="18" charset="0"/>
                <a:cs typeface="Calibri"/>
              </a:rPr>
              <a:t>Using tape (or doubled sided tape) carefully attach the rocket to the 2</a:t>
            </a:r>
            <a:r>
              <a:rPr lang="en-US" sz="1000" baseline="30000" dirty="0">
                <a:latin typeface="Calibri"/>
                <a:ea typeface="Times New Roman" panose="02020603050405020304" pitchFamily="18" charset="0"/>
                <a:cs typeface="Calibri"/>
              </a:rPr>
              <a:t>nd</a:t>
            </a:r>
            <a:r>
              <a:rPr lang="en-US" sz="1000" dirty="0">
                <a:latin typeface="Calibri"/>
                <a:ea typeface="Times New Roman" panose="02020603050405020304" pitchFamily="18" charset="0"/>
                <a:cs typeface="Calibri"/>
              </a:rPr>
              <a:t> straw. Do not press too hard.</a:t>
            </a:r>
            <a:endParaRPr lang="en-GB" sz="800" dirty="0">
              <a:effectLst/>
              <a:latin typeface="Calibri"/>
              <a:ea typeface="Times New Roman" panose="02020603050405020304" pitchFamily="18" charset="0"/>
              <a:cs typeface="Calibri"/>
            </a:endParaRPr>
          </a:p>
        </p:txBody>
      </p:sp>
      <p:sp>
        <p:nvSpPr>
          <p:cNvPr id="22" name="TextBox 21">
            <a:extLst>
              <a:ext uri="{FF2B5EF4-FFF2-40B4-BE49-F238E27FC236}">
                <a16:creationId xmlns:a16="http://schemas.microsoft.com/office/drawing/2014/main" id="{2EA85776-2D54-8A46-AB6A-E12CCF360BD1}"/>
              </a:ext>
            </a:extLst>
          </p:cNvPr>
          <p:cNvSpPr txBox="1"/>
          <p:nvPr/>
        </p:nvSpPr>
        <p:spPr>
          <a:xfrm>
            <a:off x="3973278" y="5423531"/>
            <a:ext cx="1669691" cy="246221"/>
          </a:xfrm>
          <a:prstGeom prst="rect">
            <a:avLst/>
          </a:prstGeom>
          <a:noFill/>
        </p:spPr>
        <p:txBody>
          <a:bodyPr wrap="square" rtlCol="0">
            <a:spAutoFit/>
          </a:bodyPr>
          <a:lstStyle/>
          <a:p>
            <a:endParaRPr lang="en-GB" sz="1000" dirty="0"/>
          </a:p>
        </p:txBody>
      </p:sp>
      <p:sp>
        <p:nvSpPr>
          <p:cNvPr id="37" name="TextBox 36">
            <a:extLst>
              <a:ext uri="{FF2B5EF4-FFF2-40B4-BE49-F238E27FC236}">
                <a16:creationId xmlns:a16="http://schemas.microsoft.com/office/drawing/2014/main" id="{8E0300F0-F71A-4C0D-BB96-2515A2C7D62B}"/>
              </a:ext>
            </a:extLst>
          </p:cNvPr>
          <p:cNvSpPr txBox="1"/>
          <p:nvPr/>
        </p:nvSpPr>
        <p:spPr>
          <a:xfrm>
            <a:off x="6714781" y="4384800"/>
            <a:ext cx="447447" cy="461665"/>
          </a:xfrm>
          <a:prstGeom prst="rect">
            <a:avLst/>
          </a:prstGeom>
          <a:noFill/>
        </p:spPr>
        <p:txBody>
          <a:bodyPr wrap="square" rtlCol="0">
            <a:spAutoFit/>
          </a:bodyPr>
          <a:lstStyle/>
          <a:p>
            <a:r>
              <a:rPr lang="en-US" sz="2400" b="1" dirty="0"/>
              <a:t>6.</a:t>
            </a:r>
          </a:p>
        </p:txBody>
      </p:sp>
      <p:pic>
        <p:nvPicPr>
          <p:cNvPr id="26" name="Graphic 25" descr="Home with solid fill">
            <a:hlinkClick r:id="rId2"/>
            <a:extLst>
              <a:ext uri="{FF2B5EF4-FFF2-40B4-BE49-F238E27FC236}">
                <a16:creationId xmlns:a16="http://schemas.microsoft.com/office/drawing/2014/main" id="{0B8C2B5C-2AE8-42A8-B800-0BF13811605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36854" y="5746077"/>
            <a:ext cx="914400" cy="914400"/>
          </a:xfrm>
          <a:prstGeom prst="rect">
            <a:avLst/>
          </a:prstGeom>
        </p:spPr>
      </p:pic>
      <p:sp>
        <p:nvSpPr>
          <p:cNvPr id="16" name="TextBox 15">
            <a:extLst>
              <a:ext uri="{FF2B5EF4-FFF2-40B4-BE49-F238E27FC236}">
                <a16:creationId xmlns:a16="http://schemas.microsoft.com/office/drawing/2014/main" id="{C23EDE8E-0C3B-974E-870A-00155C177A97}"/>
              </a:ext>
            </a:extLst>
          </p:cNvPr>
          <p:cNvSpPr txBox="1"/>
          <p:nvPr/>
        </p:nvSpPr>
        <p:spPr>
          <a:xfrm>
            <a:off x="784799" y="4482044"/>
            <a:ext cx="2668381" cy="861774"/>
          </a:xfrm>
          <a:prstGeom prst="rect">
            <a:avLst/>
          </a:prstGeom>
          <a:noFill/>
        </p:spPr>
        <p:txBody>
          <a:bodyPr wrap="square" rtlCol="0">
            <a:spAutoFit/>
          </a:bodyPr>
          <a:lstStyle/>
          <a:p>
            <a:pPr fontAlgn="base"/>
            <a:r>
              <a:rPr lang="en-US" sz="1000" dirty="0">
                <a:latin typeface="Calibri" panose="020F0502020204030204" pitchFamily="34" charset="0"/>
                <a:ea typeface="Times New Roman" panose="02020603050405020304" pitchFamily="18" charset="0"/>
              </a:rPr>
              <a:t>Cut a shorter length of the 2</a:t>
            </a:r>
            <a:r>
              <a:rPr lang="en-US" sz="1000" baseline="30000" dirty="0">
                <a:latin typeface="Calibri" panose="020F0502020204030204" pitchFamily="34" charset="0"/>
                <a:ea typeface="Times New Roman" panose="02020603050405020304" pitchFamily="18" charset="0"/>
              </a:rPr>
              <a:t>nd</a:t>
            </a:r>
            <a:r>
              <a:rPr lang="en-US" sz="1000" dirty="0">
                <a:latin typeface="Calibri" panose="020F0502020204030204" pitchFamily="34" charset="0"/>
                <a:ea typeface="Times New Roman" panose="02020603050405020304" pitchFamily="18" charset="0"/>
              </a:rPr>
              <a:t> wider straw, this should fit over the straw protruding out of the water bottle. Fold the top of 2</a:t>
            </a:r>
            <a:r>
              <a:rPr lang="en-US" sz="1000" baseline="30000" dirty="0">
                <a:latin typeface="Calibri" panose="020F0502020204030204" pitchFamily="34" charset="0"/>
                <a:ea typeface="Times New Roman" panose="02020603050405020304" pitchFamily="18" charset="0"/>
              </a:rPr>
              <a:t>nd</a:t>
            </a:r>
            <a:r>
              <a:rPr lang="en-US" sz="1000" dirty="0">
                <a:latin typeface="Calibri" panose="020F0502020204030204" pitchFamily="34" charset="0"/>
                <a:ea typeface="Times New Roman" panose="02020603050405020304" pitchFamily="18" charset="0"/>
              </a:rPr>
              <a:t> straw over to seal the end and tape it in place. Blow through straw to check no air is escaping from the seal.</a:t>
            </a:r>
            <a:endParaRPr lang="en-GB" sz="1000" dirty="0">
              <a:effectLst/>
              <a:latin typeface="Times New Roman" panose="02020603050405020304" pitchFamily="18" charset="0"/>
              <a:ea typeface="Times New Roman" panose="02020603050405020304" pitchFamily="18" charset="0"/>
            </a:endParaRPr>
          </a:p>
        </p:txBody>
      </p:sp>
      <p:sp>
        <p:nvSpPr>
          <p:cNvPr id="44" name="TextBox 43">
            <a:extLst>
              <a:ext uri="{FF2B5EF4-FFF2-40B4-BE49-F238E27FC236}">
                <a16:creationId xmlns:a16="http://schemas.microsoft.com/office/drawing/2014/main" id="{71CBA44C-F327-4D69-B6C1-BF83E8B33357}"/>
              </a:ext>
            </a:extLst>
          </p:cNvPr>
          <p:cNvSpPr txBox="1"/>
          <p:nvPr/>
        </p:nvSpPr>
        <p:spPr>
          <a:xfrm>
            <a:off x="6738219" y="2052000"/>
            <a:ext cx="447447" cy="461665"/>
          </a:xfrm>
          <a:prstGeom prst="rect">
            <a:avLst/>
          </a:prstGeom>
          <a:noFill/>
        </p:spPr>
        <p:txBody>
          <a:bodyPr wrap="square" rtlCol="0">
            <a:spAutoFit/>
          </a:bodyPr>
          <a:lstStyle/>
          <a:p>
            <a:r>
              <a:rPr lang="en-US" sz="2400" b="1" dirty="0"/>
              <a:t>5.</a:t>
            </a:r>
          </a:p>
        </p:txBody>
      </p:sp>
      <p:sp>
        <p:nvSpPr>
          <p:cNvPr id="45" name="TextBox 44">
            <a:extLst>
              <a:ext uri="{FF2B5EF4-FFF2-40B4-BE49-F238E27FC236}">
                <a16:creationId xmlns:a16="http://schemas.microsoft.com/office/drawing/2014/main" id="{B4244F9D-2B1D-409D-A0D8-DB4FB40ABE4C}"/>
              </a:ext>
            </a:extLst>
          </p:cNvPr>
          <p:cNvSpPr txBox="1"/>
          <p:nvPr/>
        </p:nvSpPr>
        <p:spPr>
          <a:xfrm>
            <a:off x="7077614" y="2106000"/>
            <a:ext cx="2520000" cy="400110"/>
          </a:xfrm>
          <a:prstGeom prst="rect">
            <a:avLst/>
          </a:prstGeom>
          <a:noFill/>
        </p:spPr>
        <p:txBody>
          <a:bodyPr wrap="square" lIns="91440" tIns="45720" rIns="91440" bIns="45720" rtlCol="0" anchor="t">
            <a:spAutoFit/>
          </a:bodyPr>
          <a:lstStyle/>
          <a:p>
            <a:pPr fontAlgn="base"/>
            <a:r>
              <a:rPr lang="en-GB" sz="1000" dirty="0">
                <a:ea typeface="Times New Roman" panose="02020603050405020304" pitchFamily="18" charset="0"/>
              </a:rPr>
              <a:t>Place the straw rocket over the straw protruding from bottle.</a:t>
            </a:r>
            <a:endParaRPr lang="en-GB" sz="1000" dirty="0">
              <a:effectLst/>
              <a:ea typeface="Times New Roman" panose="02020603050405020304" pitchFamily="18" charset="0"/>
            </a:endParaRPr>
          </a:p>
        </p:txBody>
      </p:sp>
      <p:sp>
        <p:nvSpPr>
          <p:cNvPr id="46" name="TextBox 45">
            <a:extLst>
              <a:ext uri="{FF2B5EF4-FFF2-40B4-BE49-F238E27FC236}">
                <a16:creationId xmlns:a16="http://schemas.microsoft.com/office/drawing/2014/main" id="{BB23950D-D90F-4EE1-BB54-AD0929981B9D}"/>
              </a:ext>
            </a:extLst>
          </p:cNvPr>
          <p:cNvSpPr txBox="1"/>
          <p:nvPr/>
        </p:nvSpPr>
        <p:spPr>
          <a:xfrm>
            <a:off x="7108800" y="4492521"/>
            <a:ext cx="2520000" cy="246221"/>
          </a:xfrm>
          <a:prstGeom prst="rect">
            <a:avLst/>
          </a:prstGeom>
          <a:noFill/>
        </p:spPr>
        <p:txBody>
          <a:bodyPr wrap="square" rtlCol="0">
            <a:spAutoFit/>
          </a:bodyPr>
          <a:lstStyle/>
          <a:p>
            <a:pPr fontAlgn="base"/>
            <a:r>
              <a:rPr lang="en-US" sz="1000" dirty="0">
                <a:effectLst/>
                <a:latin typeface="Calibri" panose="020F0502020204030204" pitchFamily="34" charset="0"/>
                <a:ea typeface="Times New Roman" panose="02020603050405020304" pitchFamily="18" charset="0"/>
              </a:rPr>
              <a:t>Squeeze bottle and watch the rocket fly.</a:t>
            </a:r>
            <a:endParaRPr lang="en-GB" sz="800" dirty="0">
              <a:effectLst/>
              <a:latin typeface="Times New Roman" panose="02020603050405020304" pitchFamily="18" charset="0"/>
              <a:ea typeface="Times New Roman" panose="02020603050405020304" pitchFamily="18" charset="0"/>
            </a:endParaRPr>
          </a:p>
        </p:txBody>
      </p:sp>
      <p:sp>
        <p:nvSpPr>
          <p:cNvPr id="30" name="Rectangle 29">
            <a:extLst>
              <a:ext uri="{FF2B5EF4-FFF2-40B4-BE49-F238E27FC236}">
                <a16:creationId xmlns:a16="http://schemas.microsoft.com/office/drawing/2014/main" id="{1BD6EB1A-8B7B-BA45-943A-D641B2E4A2AF}"/>
              </a:ext>
            </a:extLst>
          </p:cNvPr>
          <p:cNvSpPr/>
          <p:nvPr/>
        </p:nvSpPr>
        <p:spPr>
          <a:xfrm>
            <a:off x="494236" y="1358709"/>
            <a:ext cx="7121129" cy="683169"/>
          </a:xfrm>
          <a:prstGeom prst="rect">
            <a:avLst/>
          </a:prstGeom>
          <a:solidFill>
            <a:srgbClr val="00B0F0">
              <a:alpha val="3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TextBox 67">
            <a:extLst>
              <a:ext uri="{FF2B5EF4-FFF2-40B4-BE49-F238E27FC236}">
                <a16:creationId xmlns:a16="http://schemas.microsoft.com/office/drawing/2014/main" id="{D78F7927-2258-4731-98DA-0053845A3682}"/>
              </a:ext>
            </a:extLst>
          </p:cNvPr>
          <p:cNvSpPr txBox="1"/>
          <p:nvPr/>
        </p:nvSpPr>
        <p:spPr>
          <a:xfrm>
            <a:off x="544708" y="1455157"/>
            <a:ext cx="7290375" cy="507831"/>
          </a:xfrm>
          <a:prstGeom prst="rect">
            <a:avLst/>
          </a:prstGeom>
          <a:noFill/>
        </p:spPr>
        <p:txBody>
          <a:bodyPr wrap="square" rtlCol="0">
            <a:spAutoFit/>
          </a:bodyPr>
          <a:lstStyle/>
          <a:p>
            <a:r>
              <a:rPr lang="en-GB" sz="1600" b="1" dirty="0"/>
              <a:t>What you need</a:t>
            </a:r>
          </a:p>
          <a:p>
            <a:r>
              <a:rPr lang="en-GB" sz="1100" dirty="0"/>
              <a:t>•  Sports water bottle  • Blue Tac • Sellotape • Cardboard • Coloured pencils • Straws (two different sizes) •  Scissors </a:t>
            </a:r>
          </a:p>
        </p:txBody>
      </p:sp>
      <p:pic>
        <p:nvPicPr>
          <p:cNvPr id="3" name="Picture 2">
            <a:extLst>
              <a:ext uri="{FF2B5EF4-FFF2-40B4-BE49-F238E27FC236}">
                <a16:creationId xmlns:a16="http://schemas.microsoft.com/office/drawing/2014/main" id="{C0FFB30B-6112-41DE-91EF-6DE169ABD654}"/>
              </a:ext>
            </a:extLst>
          </p:cNvPr>
          <p:cNvPicPr>
            <a:picLocks noChangeAspect="1"/>
          </p:cNvPicPr>
          <p:nvPr/>
        </p:nvPicPr>
        <p:blipFill>
          <a:blip r:embed="rId5"/>
          <a:stretch>
            <a:fillRect/>
          </a:stretch>
        </p:blipFill>
        <p:spPr>
          <a:xfrm>
            <a:off x="2043962" y="3322315"/>
            <a:ext cx="1006004" cy="1080000"/>
          </a:xfrm>
          <a:prstGeom prst="rect">
            <a:avLst/>
          </a:prstGeom>
        </p:spPr>
      </p:pic>
      <p:pic>
        <p:nvPicPr>
          <p:cNvPr id="6" name="Picture 5">
            <a:extLst>
              <a:ext uri="{FF2B5EF4-FFF2-40B4-BE49-F238E27FC236}">
                <a16:creationId xmlns:a16="http://schemas.microsoft.com/office/drawing/2014/main" id="{63039A95-244D-4415-8502-F8B1B7CF4F49}"/>
              </a:ext>
            </a:extLst>
          </p:cNvPr>
          <p:cNvPicPr>
            <a:picLocks noChangeAspect="1"/>
          </p:cNvPicPr>
          <p:nvPr/>
        </p:nvPicPr>
        <p:blipFill>
          <a:blip r:embed="rId6"/>
          <a:stretch>
            <a:fillRect/>
          </a:stretch>
        </p:blipFill>
        <p:spPr>
          <a:xfrm>
            <a:off x="907122" y="5371652"/>
            <a:ext cx="981411" cy="1080000"/>
          </a:xfrm>
          <a:prstGeom prst="rect">
            <a:avLst/>
          </a:prstGeom>
        </p:spPr>
      </p:pic>
      <p:pic>
        <p:nvPicPr>
          <p:cNvPr id="13" name="Picture 12">
            <a:extLst>
              <a:ext uri="{FF2B5EF4-FFF2-40B4-BE49-F238E27FC236}">
                <a16:creationId xmlns:a16="http://schemas.microsoft.com/office/drawing/2014/main" id="{BD1AFDB4-5E7E-433F-8C09-6D30013A0F43}"/>
              </a:ext>
            </a:extLst>
          </p:cNvPr>
          <p:cNvPicPr>
            <a:picLocks noChangeAspect="1"/>
          </p:cNvPicPr>
          <p:nvPr/>
        </p:nvPicPr>
        <p:blipFill>
          <a:blip r:embed="rId7"/>
          <a:stretch>
            <a:fillRect/>
          </a:stretch>
        </p:blipFill>
        <p:spPr>
          <a:xfrm>
            <a:off x="7094313" y="273770"/>
            <a:ext cx="1014650" cy="1080000"/>
          </a:xfrm>
          <a:prstGeom prst="rect">
            <a:avLst/>
          </a:prstGeom>
        </p:spPr>
      </p:pic>
      <p:pic>
        <p:nvPicPr>
          <p:cNvPr id="21" name="Picture 20" descr="A close-up of some food&#10;&#10;Description automatically generated with low confidence">
            <a:extLst>
              <a:ext uri="{FF2B5EF4-FFF2-40B4-BE49-F238E27FC236}">
                <a16:creationId xmlns:a16="http://schemas.microsoft.com/office/drawing/2014/main" id="{2972F8CA-1342-4203-BB32-02EE0E8BF64B}"/>
              </a:ext>
            </a:extLst>
          </p:cNvPr>
          <p:cNvPicPr>
            <a:picLocks noChangeAspect="1"/>
          </p:cNvPicPr>
          <p:nvPr/>
        </p:nvPicPr>
        <p:blipFill>
          <a:blip r:embed="rId8"/>
          <a:stretch>
            <a:fillRect/>
          </a:stretch>
        </p:blipFill>
        <p:spPr>
          <a:xfrm>
            <a:off x="4328495" y="2879451"/>
            <a:ext cx="1791628" cy="1440000"/>
          </a:xfrm>
          <a:prstGeom prst="rect">
            <a:avLst/>
          </a:prstGeom>
        </p:spPr>
      </p:pic>
      <p:pic>
        <p:nvPicPr>
          <p:cNvPr id="25" name="Picture 24" descr="A close-up of a plunger&#10;&#10;Description automatically generated with medium confidence">
            <a:extLst>
              <a:ext uri="{FF2B5EF4-FFF2-40B4-BE49-F238E27FC236}">
                <a16:creationId xmlns:a16="http://schemas.microsoft.com/office/drawing/2014/main" id="{685D59AB-3CB7-4804-93BF-6D8ECC79CC5B}"/>
              </a:ext>
            </a:extLst>
          </p:cNvPr>
          <p:cNvPicPr>
            <a:picLocks noChangeAspect="1"/>
          </p:cNvPicPr>
          <p:nvPr/>
        </p:nvPicPr>
        <p:blipFill>
          <a:blip r:embed="rId9"/>
          <a:stretch>
            <a:fillRect/>
          </a:stretch>
        </p:blipFill>
        <p:spPr>
          <a:xfrm>
            <a:off x="2119771" y="5357420"/>
            <a:ext cx="907100" cy="1080000"/>
          </a:xfrm>
          <a:prstGeom prst="rect">
            <a:avLst/>
          </a:prstGeom>
        </p:spPr>
      </p:pic>
      <p:pic>
        <p:nvPicPr>
          <p:cNvPr id="28" name="Picture 27" descr="Diagram&#10;&#10;Description automatically generated">
            <a:extLst>
              <a:ext uri="{FF2B5EF4-FFF2-40B4-BE49-F238E27FC236}">
                <a16:creationId xmlns:a16="http://schemas.microsoft.com/office/drawing/2014/main" id="{978003AD-3D54-4E14-8315-C2C0D260E994}"/>
              </a:ext>
            </a:extLst>
          </p:cNvPr>
          <p:cNvPicPr>
            <a:picLocks noChangeAspect="1"/>
          </p:cNvPicPr>
          <p:nvPr/>
        </p:nvPicPr>
        <p:blipFill>
          <a:blip r:embed="rId10"/>
          <a:stretch>
            <a:fillRect/>
          </a:stretch>
        </p:blipFill>
        <p:spPr>
          <a:xfrm>
            <a:off x="3995054" y="5290468"/>
            <a:ext cx="2298857" cy="1080000"/>
          </a:xfrm>
          <a:prstGeom prst="rect">
            <a:avLst/>
          </a:prstGeom>
        </p:spPr>
      </p:pic>
      <p:pic>
        <p:nvPicPr>
          <p:cNvPr id="31" name="Picture 30">
            <a:extLst>
              <a:ext uri="{FF2B5EF4-FFF2-40B4-BE49-F238E27FC236}">
                <a16:creationId xmlns:a16="http://schemas.microsoft.com/office/drawing/2014/main" id="{69EEE903-549D-4EDA-B73C-3DBD2241C95C}"/>
              </a:ext>
            </a:extLst>
          </p:cNvPr>
          <p:cNvPicPr>
            <a:picLocks noChangeAspect="1"/>
          </p:cNvPicPr>
          <p:nvPr/>
        </p:nvPicPr>
        <p:blipFill>
          <a:blip r:embed="rId11"/>
          <a:stretch>
            <a:fillRect/>
          </a:stretch>
        </p:blipFill>
        <p:spPr>
          <a:xfrm>
            <a:off x="7980442" y="2672163"/>
            <a:ext cx="545782" cy="1440000"/>
          </a:xfrm>
          <a:prstGeom prst="rect">
            <a:avLst/>
          </a:prstGeom>
        </p:spPr>
      </p:pic>
      <mc:AlternateContent xmlns:mc="http://schemas.openxmlformats.org/markup-compatibility/2006" xmlns:p14="http://schemas.microsoft.com/office/powerpoint/2010/main" xmlns:aink="http://schemas.microsoft.com/office/drawing/2016/ink">
        <mc:Choice Requires="p14 aink">
          <p:contentPart p14:bwMode="auto" r:id="rId12">
            <p14:nvContentPartPr>
              <p14:cNvPr id="2" name="Ink 1">
                <a:extLst>
                  <a:ext uri="{FF2B5EF4-FFF2-40B4-BE49-F238E27FC236}">
                    <a16:creationId xmlns:a16="http://schemas.microsoft.com/office/drawing/2014/main" id="{0CB19AF0-1FC3-4510-8242-DAB4B740C555}"/>
                  </a:ext>
                </a:extLst>
              </p14:cNvPr>
              <p14:cNvContentPartPr/>
              <p14:nvPr/>
            </p14:nvContentPartPr>
            <p14:xfrm>
              <a:off x="2629710" y="3284985"/>
              <a:ext cx="565200" cy="68040"/>
            </p14:xfrm>
          </p:contentPart>
        </mc:Choice>
        <mc:Fallback xmlns="">
          <p:pic>
            <p:nvPicPr>
              <p:cNvPr id="2" name="Ink 1">
                <a:extLst>
                  <a:ext uri="{FF2B5EF4-FFF2-40B4-BE49-F238E27FC236}">
                    <a16:creationId xmlns:a16="http://schemas.microsoft.com/office/drawing/2014/main" id="{0CB19AF0-1FC3-4510-8242-DAB4B740C555}"/>
                  </a:ext>
                </a:extLst>
              </p:cNvPr>
              <p:cNvPicPr/>
              <p:nvPr/>
            </p:nvPicPr>
            <p:blipFill>
              <a:blip r:embed="rId15"/>
              <a:stretch>
                <a:fillRect/>
              </a:stretch>
            </p:blipFill>
            <p:spPr>
              <a:xfrm>
                <a:off x="2566710" y="2907345"/>
                <a:ext cx="690840" cy="823680"/>
              </a:xfrm>
              <a:prstGeom prst="rect">
                <a:avLst/>
              </a:prstGeom>
            </p:spPr>
          </p:pic>
        </mc:Fallback>
      </mc:AlternateContent>
      <p:pic>
        <p:nvPicPr>
          <p:cNvPr id="5" name="Picture 4">
            <a:extLst>
              <a:ext uri="{FF2B5EF4-FFF2-40B4-BE49-F238E27FC236}">
                <a16:creationId xmlns:a16="http://schemas.microsoft.com/office/drawing/2014/main" id="{05D9D71B-CD84-C3F4-F259-19299EEF567C}"/>
              </a:ext>
            </a:extLst>
          </p:cNvPr>
          <p:cNvPicPr>
            <a:picLocks noChangeAspect="1"/>
          </p:cNvPicPr>
          <p:nvPr/>
        </p:nvPicPr>
        <p:blipFill>
          <a:blip r:embed="rId16"/>
          <a:stretch>
            <a:fillRect/>
          </a:stretch>
        </p:blipFill>
        <p:spPr>
          <a:xfrm>
            <a:off x="8339386" y="357405"/>
            <a:ext cx="1180639" cy="457200"/>
          </a:xfrm>
          <a:prstGeom prst="rect">
            <a:avLst/>
          </a:prstGeom>
        </p:spPr>
      </p:pic>
    </p:spTree>
    <p:extLst>
      <p:ext uri="{BB962C8B-B14F-4D97-AF65-F5344CB8AC3E}">
        <p14:creationId xmlns:p14="http://schemas.microsoft.com/office/powerpoint/2010/main" val="78097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4CAA78-7E33-9340-9D07-A97B5830454B}"/>
              </a:ext>
            </a:extLst>
          </p:cNvPr>
          <p:cNvSpPr/>
          <p:nvPr/>
        </p:nvSpPr>
        <p:spPr>
          <a:xfrm>
            <a:off x="0" y="0"/>
            <a:ext cx="9906000" cy="6858000"/>
          </a:xfrm>
          <a:prstGeom prst="rect">
            <a:avLst/>
          </a:prstGeom>
          <a:solidFill>
            <a:srgbClr val="00F2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62214A1-00B4-2B49-901C-9937E63F8081}"/>
              </a:ext>
            </a:extLst>
          </p:cNvPr>
          <p:cNvSpPr/>
          <p:nvPr/>
        </p:nvSpPr>
        <p:spPr>
          <a:xfrm>
            <a:off x="277200" y="252000"/>
            <a:ext cx="9360979" cy="63547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20BA5211-526E-244A-BE29-4DA1C92AEE93}"/>
              </a:ext>
            </a:extLst>
          </p:cNvPr>
          <p:cNvSpPr txBox="1"/>
          <p:nvPr/>
        </p:nvSpPr>
        <p:spPr>
          <a:xfrm>
            <a:off x="424800" y="712069"/>
            <a:ext cx="5201107" cy="707886"/>
          </a:xfrm>
          <a:prstGeom prst="rect">
            <a:avLst/>
          </a:prstGeom>
          <a:noFill/>
        </p:spPr>
        <p:txBody>
          <a:bodyPr wrap="square" rtlCol="0">
            <a:spAutoFit/>
          </a:bodyPr>
          <a:lstStyle/>
          <a:p>
            <a:r>
              <a:rPr lang="en-GB" sz="4000" b="1" dirty="0"/>
              <a:t>The Science</a:t>
            </a:r>
          </a:p>
        </p:txBody>
      </p:sp>
      <p:sp>
        <p:nvSpPr>
          <p:cNvPr id="22" name="TextBox 21">
            <a:extLst>
              <a:ext uri="{FF2B5EF4-FFF2-40B4-BE49-F238E27FC236}">
                <a16:creationId xmlns:a16="http://schemas.microsoft.com/office/drawing/2014/main" id="{2EA85776-2D54-8A46-AB6A-E12CCF360BD1}"/>
              </a:ext>
            </a:extLst>
          </p:cNvPr>
          <p:cNvSpPr txBox="1"/>
          <p:nvPr/>
        </p:nvSpPr>
        <p:spPr>
          <a:xfrm>
            <a:off x="3973278" y="5423531"/>
            <a:ext cx="1669691" cy="246221"/>
          </a:xfrm>
          <a:prstGeom prst="rect">
            <a:avLst/>
          </a:prstGeom>
          <a:noFill/>
        </p:spPr>
        <p:txBody>
          <a:bodyPr wrap="square" rtlCol="0">
            <a:spAutoFit/>
          </a:bodyPr>
          <a:lstStyle/>
          <a:p>
            <a:endParaRPr lang="en-GB" sz="1000" dirty="0"/>
          </a:p>
        </p:txBody>
      </p:sp>
      <p:sp>
        <p:nvSpPr>
          <p:cNvPr id="30" name="Rectangle 29">
            <a:extLst>
              <a:ext uri="{FF2B5EF4-FFF2-40B4-BE49-F238E27FC236}">
                <a16:creationId xmlns:a16="http://schemas.microsoft.com/office/drawing/2014/main" id="{1BD6EB1A-8B7B-BA45-943A-D641B2E4A2AF}"/>
              </a:ext>
            </a:extLst>
          </p:cNvPr>
          <p:cNvSpPr/>
          <p:nvPr/>
        </p:nvSpPr>
        <p:spPr>
          <a:xfrm>
            <a:off x="529776" y="1391334"/>
            <a:ext cx="8766329" cy="3095223"/>
          </a:xfrm>
          <a:prstGeom prst="rect">
            <a:avLst/>
          </a:prstGeom>
          <a:solidFill>
            <a:srgbClr val="00B0F0">
              <a:alpha val="3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0F9DF186-F7AA-6D4B-A1C0-09E35AC49A5D}"/>
              </a:ext>
            </a:extLst>
          </p:cNvPr>
          <p:cNvSpPr txBox="1"/>
          <p:nvPr/>
        </p:nvSpPr>
        <p:spPr>
          <a:xfrm>
            <a:off x="609894" y="1551127"/>
            <a:ext cx="8505007" cy="2865400"/>
          </a:xfrm>
          <a:prstGeom prst="rect">
            <a:avLst/>
          </a:prstGeom>
          <a:noFill/>
        </p:spPr>
        <p:txBody>
          <a:bodyPr wrap="square" lIns="91440" tIns="45720" rIns="91440" bIns="45720" rtlCol="0" anchor="t">
            <a:spAutoFit/>
          </a:bodyPr>
          <a:lstStyle/>
          <a:p>
            <a:pPr>
              <a:lnSpc>
                <a:spcPct val="107000"/>
              </a:lnSpc>
              <a:spcAft>
                <a:spcPts val="800"/>
              </a:spcAft>
            </a:pPr>
            <a:r>
              <a:rPr lang="en-GB" sz="1200" dirty="0">
                <a:effectLst/>
                <a:latin typeface="Calibri"/>
                <a:ea typeface="Calibri"/>
                <a:cs typeface="Times New Roman"/>
              </a:rPr>
              <a:t>All rockets work on the same principles</a:t>
            </a:r>
            <a:r>
              <a:rPr lang="en-GB" sz="1200" dirty="0">
                <a:latin typeface="Calibri"/>
                <a:ea typeface="Calibri"/>
                <a:cs typeface="Times New Roman"/>
              </a:rPr>
              <a:t>. Rockets</a:t>
            </a:r>
            <a:r>
              <a:rPr lang="en-GB" sz="1200" dirty="0">
                <a:effectLst/>
                <a:latin typeface="Calibri"/>
                <a:ea typeface="Calibri"/>
                <a:cs typeface="Times New Roman"/>
              </a:rPr>
              <a:t> in general </a:t>
            </a:r>
            <a:r>
              <a:rPr lang="en-GB" sz="1200" dirty="0">
                <a:latin typeface="Calibri"/>
                <a:ea typeface="Calibri"/>
                <a:cs typeface="Times New Roman"/>
              </a:rPr>
              <a:t>are cylindrical</a:t>
            </a:r>
            <a:r>
              <a:rPr lang="en-GB" sz="1200" dirty="0">
                <a:effectLst/>
                <a:latin typeface="Calibri"/>
                <a:ea typeface="Calibri"/>
                <a:cs typeface="Times New Roman"/>
              </a:rPr>
              <a:t> objects that can be propelled to great heights or distances by some form of fuel.</a:t>
            </a:r>
            <a:r>
              <a:rPr lang="en-GB" sz="1200" dirty="0">
                <a:latin typeface="Calibri"/>
                <a:ea typeface="Calibri"/>
                <a:cs typeface="Times New Roman"/>
              </a:rPr>
              <a:t> </a:t>
            </a:r>
            <a:r>
              <a:rPr lang="en-GB" sz="1200" dirty="0">
                <a:effectLst/>
                <a:latin typeface="Calibri"/>
                <a:ea typeface="Calibri"/>
                <a:cs typeface="Times New Roman"/>
              </a:rPr>
              <a:t> This propulsion is governed by Newton’s third law: </a:t>
            </a:r>
            <a:r>
              <a:rPr lang="en-GB" sz="1200" b="1" dirty="0">
                <a:effectLst/>
                <a:latin typeface="Calibri"/>
                <a:ea typeface="Calibri"/>
                <a:cs typeface="Times New Roman"/>
              </a:rPr>
              <a:t>Every action has an equal and opposite reaction</a:t>
            </a:r>
            <a:r>
              <a:rPr lang="en-GB" sz="1200" dirty="0">
                <a:effectLst/>
                <a:latin typeface="Calibri"/>
                <a:ea typeface="Calibri"/>
                <a:cs typeface="Times New Roman"/>
              </a:rPr>
              <a:t>.</a:t>
            </a:r>
          </a:p>
          <a:p>
            <a:pPr>
              <a:lnSpc>
                <a:spcPct val="107000"/>
              </a:lnSpc>
              <a:spcAft>
                <a:spcPts val="80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That is, if a particular amount of force is applied on an object in one direction, the object in return will exert the same amount of force in the opposite direction.</a:t>
            </a:r>
          </a:p>
          <a:p>
            <a:pPr>
              <a:lnSpc>
                <a:spcPct val="107000"/>
              </a:lnSpc>
              <a:spcAft>
                <a:spcPts val="800"/>
              </a:spcAft>
            </a:pPr>
            <a:r>
              <a:rPr lang="en-GB" sz="1200" dirty="0">
                <a:effectLst/>
                <a:latin typeface="Calibri"/>
                <a:ea typeface="Calibri"/>
                <a:cs typeface="Times New Roman"/>
              </a:rPr>
              <a:t>This rocket is attached to a hollow tube</a:t>
            </a:r>
            <a:r>
              <a:rPr lang="en-GB" sz="1200" dirty="0">
                <a:latin typeface="Calibri"/>
                <a:ea typeface="Calibri"/>
                <a:cs typeface="Times New Roman"/>
              </a:rPr>
              <a:t> (body)</a:t>
            </a:r>
            <a:r>
              <a:rPr lang="en-GB" sz="1200" dirty="0">
                <a:effectLst/>
                <a:latin typeface="Calibri"/>
                <a:ea typeface="Calibri"/>
                <a:cs typeface="Times New Roman"/>
              </a:rPr>
              <a:t> which is open at one end and sealed at the other. The body tube holding the rocket is only slightly bigger than the launch tube (straw in bottle). When you squeeze</a:t>
            </a:r>
            <a:r>
              <a:rPr lang="en-GB" sz="1200" dirty="0">
                <a:latin typeface="Calibri"/>
                <a:ea typeface="Calibri"/>
                <a:cs typeface="Times New Roman"/>
              </a:rPr>
              <a:t> the</a:t>
            </a:r>
            <a:r>
              <a:rPr lang="en-GB" sz="1200" dirty="0">
                <a:effectLst/>
                <a:latin typeface="Calibri"/>
                <a:ea typeface="Calibri"/>
                <a:cs typeface="Times New Roman"/>
              </a:rPr>
              <a:t> bottle, you are forcing air out through the thinner </a:t>
            </a:r>
            <a:r>
              <a:rPr lang="en-GB" sz="1200">
                <a:effectLst/>
                <a:latin typeface="Calibri"/>
                <a:ea typeface="Calibri"/>
                <a:cs typeface="Times New Roman"/>
              </a:rPr>
              <a:t>straw</a:t>
            </a:r>
            <a:r>
              <a:rPr lang="en-GB" sz="1200">
                <a:latin typeface="Calibri"/>
                <a:ea typeface="Calibri"/>
                <a:cs typeface="Times New Roman"/>
              </a:rPr>
              <a:t>. This</a:t>
            </a:r>
            <a:r>
              <a:rPr lang="en-GB" sz="1200">
                <a:effectLst/>
                <a:latin typeface="Calibri"/>
                <a:ea typeface="Calibri"/>
                <a:cs typeface="Times New Roman"/>
              </a:rPr>
              <a:t> creates pressure inside the straw holding the rocket</a:t>
            </a:r>
            <a:r>
              <a:rPr lang="en-GB" sz="1200">
                <a:latin typeface="Calibri"/>
                <a:ea typeface="Calibri"/>
                <a:cs typeface="Times New Roman"/>
              </a:rPr>
              <a:t>,</a:t>
            </a:r>
            <a:r>
              <a:rPr lang="en-GB" sz="1200">
                <a:effectLst/>
                <a:latin typeface="Calibri"/>
                <a:ea typeface="Calibri"/>
                <a:cs typeface="Times New Roman"/>
              </a:rPr>
              <a:t> forcing it upwards and into the air.</a:t>
            </a:r>
          </a:p>
          <a:p>
            <a:pPr>
              <a:lnSpc>
                <a:spcPct val="107000"/>
              </a:lnSpc>
              <a:spcAft>
                <a:spcPts val="800"/>
              </a:spcAft>
            </a:pPr>
            <a:r>
              <a:rPr lang="en-GB" sz="1200" dirty="0">
                <a:effectLst/>
                <a:latin typeface="Calibri"/>
                <a:ea typeface="Calibri"/>
                <a:cs typeface="Times New Roman"/>
              </a:rPr>
              <a:t>The flight of the air rocket is like the flight of a bullet. The thrust is expended in one effort (squeezing the bottle) and during </a:t>
            </a:r>
            <a:r>
              <a:rPr lang="en-GB" sz="1200">
                <a:effectLst/>
                <a:latin typeface="Calibri"/>
                <a:ea typeface="Calibri"/>
                <a:cs typeface="Times New Roman"/>
              </a:rPr>
              <a:t>the flight, </a:t>
            </a:r>
            <a:r>
              <a:rPr lang="en-GB" sz="1200" dirty="0">
                <a:effectLst/>
                <a:latin typeface="Calibri"/>
                <a:ea typeface="Calibri"/>
                <a:cs typeface="Times New Roman"/>
              </a:rPr>
              <a:t>only its</a:t>
            </a:r>
            <a:r>
              <a:rPr lang="en-GB" sz="1200" dirty="0">
                <a:latin typeface="Calibri"/>
                <a:ea typeface="Calibri"/>
                <a:cs typeface="Times New Roman"/>
              </a:rPr>
              <a:t> own</a:t>
            </a:r>
            <a:r>
              <a:rPr lang="en-GB" sz="1200" dirty="0">
                <a:effectLst/>
                <a:latin typeface="Calibri"/>
                <a:ea typeface="Calibri"/>
                <a:cs typeface="Times New Roman"/>
              </a:rPr>
              <a:t> weight and aerodynamic forces (drag/lift) affect the rocket. Adding fins to the bottom of the rocket provides some stability during flight.</a:t>
            </a:r>
          </a:p>
          <a:p>
            <a:pPr>
              <a:lnSpc>
                <a:spcPct val="107000"/>
              </a:lnSpc>
              <a:spcAft>
                <a:spcPts val="80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The launch of an air rocket proceeds in three stages: build-up of air within the body (pressurisation), initial acceleration as it leaves the launcher followed by expulsion of the compressed air from the rear of the tube as it propels the rocket upwards.</a:t>
            </a:r>
          </a:p>
        </p:txBody>
      </p:sp>
      <p:pic>
        <p:nvPicPr>
          <p:cNvPr id="26" name="Graphic 25" descr="Home with solid fill">
            <a:hlinkClick r:id="rId2"/>
            <a:extLst>
              <a:ext uri="{FF2B5EF4-FFF2-40B4-BE49-F238E27FC236}">
                <a16:creationId xmlns:a16="http://schemas.microsoft.com/office/drawing/2014/main" id="{0B8C2B5C-2AE8-42A8-B800-0BF13811605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36854" y="5746077"/>
            <a:ext cx="914400" cy="914400"/>
          </a:xfrm>
          <a:prstGeom prst="rect">
            <a:avLst/>
          </a:prstGeom>
        </p:spPr>
      </p:pic>
      <p:pic>
        <p:nvPicPr>
          <p:cNvPr id="3" name="Picture 2" descr="A close-up of a syringe pouring liquid into a glass&#10;&#10;Description automatically generated with low confidence">
            <a:extLst>
              <a:ext uri="{FF2B5EF4-FFF2-40B4-BE49-F238E27FC236}">
                <a16:creationId xmlns:a16="http://schemas.microsoft.com/office/drawing/2014/main" id="{880F53A5-B829-40D9-AA49-43B115488E68}"/>
              </a:ext>
            </a:extLst>
          </p:cNvPr>
          <p:cNvPicPr>
            <a:picLocks noChangeAspect="1"/>
          </p:cNvPicPr>
          <p:nvPr/>
        </p:nvPicPr>
        <p:blipFill>
          <a:blip r:embed="rId5"/>
          <a:stretch>
            <a:fillRect/>
          </a:stretch>
        </p:blipFill>
        <p:spPr>
          <a:xfrm>
            <a:off x="2507045" y="4646641"/>
            <a:ext cx="779105" cy="1800000"/>
          </a:xfrm>
          <a:prstGeom prst="rect">
            <a:avLst/>
          </a:prstGeom>
        </p:spPr>
      </p:pic>
      <p:pic>
        <p:nvPicPr>
          <p:cNvPr id="13" name="Picture 12" descr="A close-up of a syringe pouring liquid into a glass&#10;&#10;Description automatically generated with low confidence">
            <a:extLst>
              <a:ext uri="{FF2B5EF4-FFF2-40B4-BE49-F238E27FC236}">
                <a16:creationId xmlns:a16="http://schemas.microsoft.com/office/drawing/2014/main" id="{D32BB1C4-E3F2-411A-9BBF-CB85BC2B6B64}"/>
              </a:ext>
            </a:extLst>
          </p:cNvPr>
          <p:cNvPicPr>
            <a:picLocks noChangeAspect="1"/>
          </p:cNvPicPr>
          <p:nvPr/>
        </p:nvPicPr>
        <p:blipFill>
          <a:blip r:embed="rId5"/>
          <a:stretch>
            <a:fillRect/>
          </a:stretch>
        </p:blipFill>
        <p:spPr>
          <a:xfrm>
            <a:off x="6813637" y="4646350"/>
            <a:ext cx="779105" cy="1800000"/>
          </a:xfrm>
          <a:prstGeom prst="rect">
            <a:avLst/>
          </a:prstGeom>
        </p:spPr>
      </p:pic>
      <p:pic>
        <p:nvPicPr>
          <p:cNvPr id="14" name="Picture 13" descr="A close-up of a syringe pouring liquid into a glass&#10;&#10;Description automatically generated with low confidence">
            <a:extLst>
              <a:ext uri="{FF2B5EF4-FFF2-40B4-BE49-F238E27FC236}">
                <a16:creationId xmlns:a16="http://schemas.microsoft.com/office/drawing/2014/main" id="{2ADE638A-C1C8-45A3-9FDA-D62CFAC1CDF6}"/>
              </a:ext>
            </a:extLst>
          </p:cNvPr>
          <p:cNvPicPr>
            <a:picLocks noChangeAspect="1"/>
          </p:cNvPicPr>
          <p:nvPr/>
        </p:nvPicPr>
        <p:blipFill>
          <a:blip r:embed="rId5"/>
          <a:stretch>
            <a:fillRect/>
          </a:stretch>
        </p:blipFill>
        <p:spPr>
          <a:xfrm>
            <a:off x="4619814" y="4617729"/>
            <a:ext cx="779105" cy="1800000"/>
          </a:xfrm>
          <a:prstGeom prst="rect">
            <a:avLst/>
          </a:prstGeom>
        </p:spPr>
      </p:pic>
      <p:pic>
        <p:nvPicPr>
          <p:cNvPr id="2" name="Picture 1">
            <a:extLst>
              <a:ext uri="{FF2B5EF4-FFF2-40B4-BE49-F238E27FC236}">
                <a16:creationId xmlns:a16="http://schemas.microsoft.com/office/drawing/2014/main" id="{A78D1D8D-0416-C4D8-6AE8-7CC984FE2DAA}"/>
              </a:ext>
            </a:extLst>
          </p:cNvPr>
          <p:cNvPicPr>
            <a:picLocks noChangeAspect="1"/>
          </p:cNvPicPr>
          <p:nvPr/>
        </p:nvPicPr>
        <p:blipFill>
          <a:blip r:embed="rId6"/>
          <a:stretch>
            <a:fillRect/>
          </a:stretch>
        </p:blipFill>
        <p:spPr>
          <a:xfrm>
            <a:off x="8408984" y="264573"/>
            <a:ext cx="1180639" cy="457200"/>
          </a:xfrm>
          <a:prstGeom prst="rect">
            <a:avLst/>
          </a:prstGeom>
        </p:spPr>
      </p:pic>
    </p:spTree>
    <p:extLst>
      <p:ext uri="{BB962C8B-B14F-4D97-AF65-F5344CB8AC3E}">
        <p14:creationId xmlns:p14="http://schemas.microsoft.com/office/powerpoint/2010/main" val="36143284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0E47AD915C5C14EAF386939100504C4" ma:contentTypeVersion="6" ma:contentTypeDescription="Create a new document." ma:contentTypeScope="" ma:versionID="1f06f90178a718b0faa19b51e4b0ef25">
  <xsd:schema xmlns:xsd="http://www.w3.org/2001/XMLSchema" xmlns:xs="http://www.w3.org/2001/XMLSchema" xmlns:p="http://schemas.microsoft.com/office/2006/metadata/properties" xmlns:ns2="64251b1f-8f26-485a-8bf6-f1f5b5aa49e3" xmlns:ns3="b78a90eb-ba03-4a6f-8866-9ca1a14bd009" targetNamespace="http://schemas.microsoft.com/office/2006/metadata/properties" ma:root="true" ma:fieldsID="bcf1c367e24a20aa1448b6c4f8a3c733" ns2:_="" ns3:_="">
    <xsd:import namespace="64251b1f-8f26-485a-8bf6-f1f5b5aa49e3"/>
    <xsd:import namespace="b78a90eb-ba03-4a6f-8866-9ca1a14bd00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251b1f-8f26-485a-8bf6-f1f5b5aa49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78a90eb-ba03-4a6f-8866-9ca1a14bd00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CBE535-97C4-4CE7-B095-97C1619766AB}">
  <ds:schemaRefs>
    <ds:schemaRef ds:uri="http://schemas.microsoft.com/office/infopath/2007/PartnerControls"/>
    <ds:schemaRef ds:uri="055ebe93-fd4d-4a43-87d4-7be346ed06b6"/>
    <ds:schemaRef ds:uri="http://purl.org/dc/terms/"/>
    <ds:schemaRef ds:uri="http://purl.org/dc/elements/1.1/"/>
    <ds:schemaRef ds:uri="http://purl.org/dc/dcmitype/"/>
    <ds:schemaRef ds:uri="http://schemas.microsoft.com/office/2006/documentManagement/types"/>
    <ds:schemaRef ds:uri="http://schemas.openxmlformats.org/package/2006/metadata/core-properties"/>
    <ds:schemaRef ds:uri="e9ce4ce2-6ff4-4076-ba3c-f482c48db242"/>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2251D4C3-12F0-45A5-AFBC-17C3956B4A2E}">
  <ds:schemaRefs>
    <ds:schemaRef ds:uri="http://schemas.microsoft.com/sharepoint/v3/contenttype/forms"/>
  </ds:schemaRefs>
</ds:datastoreItem>
</file>

<file path=customXml/itemProps3.xml><?xml version="1.0" encoding="utf-8"?>
<ds:datastoreItem xmlns:ds="http://schemas.openxmlformats.org/officeDocument/2006/customXml" ds:itemID="{4C27C4C6-1106-463A-BCBD-BFBFB8C3F2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251b1f-8f26-485a-8bf6-f1f5b5aa49e3"/>
    <ds:schemaRef ds:uri="b78a90eb-ba03-4a6f-8866-9ca1a14bd0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249</TotalTime>
  <Words>503</Words>
  <Application>Microsoft Office PowerPoint</Application>
  <PresentationFormat>A4 Paper (210x297 mm)</PresentationFormat>
  <Paragraphs>24</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Jamie Lawrence</dc:creator>
  <cp:lastModifiedBy>Evelyn Gray</cp:lastModifiedBy>
  <cp:revision>64</cp:revision>
  <dcterms:created xsi:type="dcterms:W3CDTF">2022-02-27T12:12:14Z</dcterms:created>
  <dcterms:modified xsi:type="dcterms:W3CDTF">2024-06-05T09:51:30Z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0x010100E0E47AD915C5C14EAF386939100504C4</vt:lpwstr>
  </property>
  <property fmtid="{D5CDD505-2E9C-101B-9397-08002B2CF9AE}" pid="3" name="n0164ad3d5b84a57907af32d91eb6282">
    <vt:lpwstr/>
  </property>
  <property fmtid="{D5CDD505-2E9C-101B-9397-08002B2CF9AE}" pid="4" name="TaxCatchAll">
    <vt:lpwstr/>
  </property>
  <property fmtid="{D5CDD505-2E9C-101B-9397-08002B2CF9AE}" pid="5" name="UHI classification">
    <vt:lpwstr/>
  </property>
  <property fmtid="{D5CDD505-2E9C-101B-9397-08002B2CF9AE}" pid="6" name="j928f9099e4145f8a1f3a9d8f7b9fe40">
    <vt:lpwstr/>
  </property>
  <property fmtid="{D5CDD505-2E9C-101B-9397-08002B2CF9AE}" pid="7" name="Retention schedule">
    <vt:lpwstr/>
  </property>
  <property fmtid="{D5CDD505-2E9C-101B-9397-08002B2CF9AE}" pid="8" name="_ExtendedDescription">
    <vt:lpwstr/>
  </property>
  <property fmtid="{D5CDD505-2E9C-101B-9397-08002B2CF9AE}" pid="9" name="Document category">
    <vt:lpwstr/>
  </property>
  <property fmtid="{D5CDD505-2E9C-101B-9397-08002B2CF9AE}" pid="10" name="Academic year">
    <vt:lpwstr/>
  </property>
  <property fmtid="{D5CDD505-2E9C-101B-9397-08002B2CF9AE}" pid="11" name="MediaServiceImageTags">
    <vt:lpwstr/>
  </property>
</Properties>
</file>